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5"/>
  </p:notesMasterIdLst>
  <p:sldIdLst>
    <p:sldId id="498" r:id="rId2"/>
    <p:sldId id="440" r:id="rId3"/>
    <p:sldId id="499" r:id="rId4"/>
    <p:sldId id="482" r:id="rId5"/>
    <p:sldId id="454" r:id="rId6"/>
    <p:sldId id="455" r:id="rId7"/>
    <p:sldId id="456" r:id="rId8"/>
    <p:sldId id="479" r:id="rId9"/>
    <p:sldId id="477" r:id="rId10"/>
    <p:sldId id="483" r:id="rId11"/>
    <p:sldId id="497" r:id="rId12"/>
    <p:sldId id="441" r:id="rId13"/>
    <p:sldId id="437" r:id="rId14"/>
    <p:sldId id="458" r:id="rId15"/>
    <p:sldId id="484" r:id="rId16"/>
    <p:sldId id="486" r:id="rId17"/>
    <p:sldId id="487" r:id="rId18"/>
    <p:sldId id="485" r:id="rId19"/>
    <p:sldId id="488" r:id="rId20"/>
    <p:sldId id="489" r:id="rId21"/>
    <p:sldId id="490" r:id="rId22"/>
    <p:sldId id="491" r:id="rId23"/>
    <p:sldId id="492" r:id="rId24"/>
    <p:sldId id="493" r:id="rId25"/>
    <p:sldId id="494" r:id="rId26"/>
    <p:sldId id="495" r:id="rId27"/>
    <p:sldId id="496" r:id="rId28"/>
    <p:sldId id="438" r:id="rId29"/>
    <p:sldId id="445" r:id="rId30"/>
    <p:sldId id="457" r:id="rId31"/>
    <p:sldId id="459" r:id="rId32"/>
    <p:sldId id="468" r:id="rId33"/>
    <p:sldId id="448" r:id="rId34"/>
    <p:sldId id="449" r:id="rId35"/>
    <p:sldId id="469" r:id="rId36"/>
    <p:sldId id="471" r:id="rId37"/>
    <p:sldId id="451" r:id="rId38"/>
    <p:sldId id="473" r:id="rId39"/>
    <p:sldId id="433" r:id="rId40"/>
    <p:sldId id="500" r:id="rId41"/>
    <p:sldId id="453" r:id="rId42"/>
    <p:sldId id="481" r:id="rId43"/>
    <p:sldId id="480" r:id="rId44"/>
  </p:sldIdLst>
  <p:sldSz cx="9144000" cy="6858000" type="screen4x3"/>
  <p:notesSz cx="7099300" cy="10234613"/>
  <p:defaultTextStyle>
    <a:defPPr>
      <a:defRPr lang="it-IT"/>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FAC6"/>
    <a:srgbClr val="59A18B"/>
    <a:srgbClr val="A7D971"/>
    <a:srgbClr val="929DA4"/>
    <a:srgbClr val="AEB0B2"/>
    <a:srgbClr val="0066FF"/>
    <a:srgbClr val="FFCC66"/>
    <a:srgbClr val="FF3399"/>
    <a:srgbClr val="000000"/>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2838BEF-8BB2-4498-84A7-C5851F593DF1}" styleName="Stile medio 4 - Colore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2D5ABB26-0587-4C30-8999-92F81FD0307C}" styleName="Nessuno stile, nessuna grigli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16DA210-FB5B-4158-B5E0-FEB733F419BA}" styleName="Stile chiaro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940675A-B579-460E-94D1-54222C63F5DA}" styleName="Nessuno stile, griglia tabel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130" autoAdjust="0"/>
    <p:restoredTop sz="72194" autoAdjust="0"/>
  </p:normalViewPr>
  <p:slideViewPr>
    <p:cSldViewPr>
      <p:cViewPr varScale="1">
        <p:scale>
          <a:sx n="66" d="100"/>
          <a:sy n="66" d="100"/>
        </p:scale>
        <p:origin x="1076" y="3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2" y="1"/>
            <a:ext cx="3076787" cy="511254"/>
          </a:xfrm>
          <a:prstGeom prst="rect">
            <a:avLst/>
          </a:prstGeom>
        </p:spPr>
        <p:txBody>
          <a:bodyPr vert="horz" lIns="99026" tIns="49514" rIns="99026" bIns="49514" rtlCol="0"/>
          <a:lstStyle>
            <a:lvl1pPr algn="l" eaLnBrk="1" hangingPunct="1">
              <a:defRPr sz="1300">
                <a:latin typeface="Arial" charset="0"/>
                <a:cs typeface="Arial" charset="0"/>
              </a:defRPr>
            </a:lvl1pPr>
          </a:lstStyle>
          <a:p>
            <a:pPr>
              <a:defRPr/>
            </a:pPr>
            <a:endParaRPr lang="it-IT"/>
          </a:p>
        </p:txBody>
      </p:sp>
      <p:sp>
        <p:nvSpPr>
          <p:cNvPr id="3" name="Segnaposto data 2"/>
          <p:cNvSpPr>
            <a:spLocks noGrp="1"/>
          </p:cNvSpPr>
          <p:nvPr>
            <p:ph type="dt" idx="1"/>
          </p:nvPr>
        </p:nvSpPr>
        <p:spPr>
          <a:xfrm>
            <a:off x="4022515" y="1"/>
            <a:ext cx="3075200" cy="511254"/>
          </a:xfrm>
          <a:prstGeom prst="rect">
            <a:avLst/>
          </a:prstGeom>
        </p:spPr>
        <p:txBody>
          <a:bodyPr vert="horz" lIns="99026" tIns="49514" rIns="99026" bIns="49514" rtlCol="0"/>
          <a:lstStyle>
            <a:lvl1pPr algn="r" eaLnBrk="1" hangingPunct="1">
              <a:defRPr sz="1300">
                <a:latin typeface="Arial" charset="0"/>
                <a:cs typeface="Arial" charset="0"/>
              </a:defRPr>
            </a:lvl1pPr>
          </a:lstStyle>
          <a:p>
            <a:pPr>
              <a:defRPr/>
            </a:pPr>
            <a:fld id="{3762A045-FCDC-42A9-B504-154E32BFFAA2}" type="datetimeFigureOut">
              <a:rPr lang="it-IT"/>
              <a:pPr>
                <a:defRPr/>
              </a:pPr>
              <a:t>27/11/2021</a:t>
            </a:fld>
            <a:endParaRPr lang="it-IT"/>
          </a:p>
        </p:txBody>
      </p:sp>
      <p:sp>
        <p:nvSpPr>
          <p:cNvPr id="4" name="Segnaposto immagine diapositiva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26" tIns="49514" rIns="99026" bIns="49514" rtlCol="0" anchor="ctr"/>
          <a:lstStyle/>
          <a:p>
            <a:pPr lvl="0"/>
            <a:endParaRPr lang="it-IT" noProof="0"/>
          </a:p>
        </p:txBody>
      </p:sp>
      <p:sp>
        <p:nvSpPr>
          <p:cNvPr id="5" name="Segnaposto note 4"/>
          <p:cNvSpPr>
            <a:spLocks noGrp="1"/>
          </p:cNvSpPr>
          <p:nvPr>
            <p:ph type="body" sz="quarter" idx="3"/>
          </p:nvPr>
        </p:nvSpPr>
        <p:spPr>
          <a:xfrm>
            <a:off x="709296" y="4861680"/>
            <a:ext cx="5680709" cy="4604463"/>
          </a:xfrm>
          <a:prstGeom prst="rect">
            <a:avLst/>
          </a:prstGeom>
        </p:spPr>
        <p:txBody>
          <a:bodyPr vert="horz" lIns="99026" tIns="49514" rIns="99026" bIns="49514" rtlCol="0">
            <a:normAutofit/>
          </a:bodyPr>
          <a:lstStyle/>
          <a:p>
            <a:pPr lvl="0"/>
            <a:r>
              <a:rPr lang="it-IT" noProof="0"/>
              <a:t>Fare clic per modificare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p>
        </p:txBody>
      </p:sp>
      <p:sp>
        <p:nvSpPr>
          <p:cNvPr id="6" name="Segnaposto piè di pagina 5"/>
          <p:cNvSpPr>
            <a:spLocks noGrp="1"/>
          </p:cNvSpPr>
          <p:nvPr>
            <p:ph type="ftr" sz="quarter" idx="4"/>
          </p:nvPr>
        </p:nvSpPr>
        <p:spPr>
          <a:xfrm>
            <a:off x="2" y="9721773"/>
            <a:ext cx="3076787" cy="511254"/>
          </a:xfrm>
          <a:prstGeom prst="rect">
            <a:avLst/>
          </a:prstGeom>
        </p:spPr>
        <p:txBody>
          <a:bodyPr vert="horz" lIns="99026" tIns="49514" rIns="99026" bIns="49514" rtlCol="0" anchor="b"/>
          <a:lstStyle>
            <a:lvl1pPr algn="l" eaLnBrk="1" hangingPunct="1">
              <a:defRPr sz="1300">
                <a:latin typeface="Arial" charset="0"/>
                <a:cs typeface="Arial" charset="0"/>
              </a:defRPr>
            </a:lvl1pPr>
          </a:lstStyle>
          <a:p>
            <a:pPr>
              <a:defRPr/>
            </a:pPr>
            <a:endParaRPr lang="it-IT"/>
          </a:p>
        </p:txBody>
      </p:sp>
      <p:sp>
        <p:nvSpPr>
          <p:cNvPr id="7" name="Segnaposto numero diapositiva 6"/>
          <p:cNvSpPr>
            <a:spLocks noGrp="1"/>
          </p:cNvSpPr>
          <p:nvPr>
            <p:ph type="sldNum" sz="quarter" idx="5"/>
          </p:nvPr>
        </p:nvSpPr>
        <p:spPr>
          <a:xfrm>
            <a:off x="4022515" y="9721773"/>
            <a:ext cx="3075200" cy="511254"/>
          </a:xfrm>
          <a:prstGeom prst="rect">
            <a:avLst/>
          </a:prstGeom>
        </p:spPr>
        <p:txBody>
          <a:bodyPr vert="horz" wrap="square" lIns="99026" tIns="49514" rIns="99026" bIns="49514" numCol="1" anchor="b" anchorCtr="0" compatLnSpc="1">
            <a:prstTxWarp prst="textNoShape">
              <a:avLst/>
            </a:prstTxWarp>
          </a:bodyPr>
          <a:lstStyle>
            <a:lvl1pPr algn="r" eaLnBrk="1" hangingPunct="1">
              <a:defRPr sz="1300">
                <a:latin typeface="Arial" charset="0"/>
                <a:cs typeface="Arial" charset="0"/>
              </a:defRPr>
            </a:lvl1pPr>
          </a:lstStyle>
          <a:p>
            <a:pPr>
              <a:defRPr/>
            </a:pPr>
            <a:fld id="{A537D4DC-F214-4158-B266-162DCEFF55E4}" type="slidenum">
              <a:rPr lang="it-IT" altLang="it-CH"/>
              <a:pPr>
                <a:defRPr/>
              </a:pPr>
              <a:t>‹N›</a:t>
            </a:fld>
            <a:endParaRPr lang="it-IT" altLang="it-CH"/>
          </a:p>
        </p:txBody>
      </p:sp>
    </p:spTree>
    <p:extLst>
      <p:ext uri="{BB962C8B-B14F-4D97-AF65-F5344CB8AC3E}">
        <p14:creationId xmlns:p14="http://schemas.microsoft.com/office/powerpoint/2010/main" val="1579257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lo stile del titolo</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lvl1pPr>
              <a:defRPr/>
            </a:lvl1pPr>
          </a:lstStyle>
          <a:p>
            <a:pPr>
              <a:defRPr/>
            </a:pPr>
            <a:fld id="{74856805-4748-4FC0-8B5D-28512AA1ACD2}" type="datetime1">
              <a:rPr lang="it-IT"/>
              <a:pPr>
                <a:defRPr/>
              </a:pPr>
              <a:t>27/11/2021</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4C532366-3DBC-488B-A65F-B38D06B5A168}" type="slidenum">
              <a:rPr lang="it-IT" altLang="it-CH"/>
              <a:pPr>
                <a:defRPr/>
              </a:pPr>
              <a:t>‹N›</a:t>
            </a:fld>
            <a:endParaRPr lang="it-IT" altLang="it-CH"/>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olo e contenuto">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lo stile del titolo</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Segnaposto data 3"/>
          <p:cNvSpPr>
            <a:spLocks noGrp="1"/>
          </p:cNvSpPr>
          <p:nvPr>
            <p:ph type="dt" sz="half" idx="10"/>
          </p:nvPr>
        </p:nvSpPr>
        <p:spPr/>
        <p:txBody>
          <a:bodyPr/>
          <a:lstStyle>
            <a:lvl1pPr>
              <a:defRPr/>
            </a:lvl1pPr>
          </a:lstStyle>
          <a:p>
            <a:pPr>
              <a:defRPr/>
            </a:pPr>
            <a:fld id="{BDE689A6-71A4-4FE5-8B87-383082B16F30}" type="datetime1">
              <a:rPr lang="it-IT"/>
              <a:pPr>
                <a:defRPr/>
              </a:pPr>
              <a:t>27/11/2021</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516B9B5C-4654-4CEC-903A-91EFDB9F2861}" type="slidenum">
              <a:rPr lang="it-IT" altLang="it-CH"/>
              <a:pPr>
                <a:defRPr/>
              </a:pPr>
              <a:t>‹N›</a:t>
            </a:fld>
            <a:endParaRPr lang="it-IT" altLang="it-CH"/>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3"/>
          <p:cNvSpPr>
            <a:spLocks noGrp="1"/>
          </p:cNvSpPr>
          <p:nvPr>
            <p:ph type="dt" sz="half" idx="10"/>
          </p:nvPr>
        </p:nvSpPr>
        <p:spPr/>
        <p:txBody>
          <a:bodyPr/>
          <a:lstStyle>
            <a:lvl1pPr>
              <a:defRPr/>
            </a:lvl1pPr>
          </a:lstStyle>
          <a:p>
            <a:pPr>
              <a:defRPr/>
            </a:pPr>
            <a:fld id="{6C28DA4F-489A-4416-BA6C-AF31BEBC6993}" type="datetime1">
              <a:rPr lang="it-IT"/>
              <a:pPr>
                <a:defRPr/>
              </a:pPr>
              <a:t>27/11/2021</a:t>
            </a:fld>
            <a:endParaRPr lang="it-IT"/>
          </a:p>
        </p:txBody>
      </p:sp>
      <p:sp>
        <p:nvSpPr>
          <p:cNvPr id="6" name="Segnaposto piè di pagina 4"/>
          <p:cNvSpPr>
            <a:spLocks noGrp="1"/>
          </p:cNvSpPr>
          <p:nvPr>
            <p:ph type="ftr" sz="quarter" idx="11"/>
          </p:nvPr>
        </p:nvSpPr>
        <p:spPr/>
        <p:txBody>
          <a:bodyPr/>
          <a:lstStyle>
            <a:lvl1pPr>
              <a:defRPr/>
            </a:lvl1pPr>
          </a:lstStyle>
          <a:p>
            <a:pPr>
              <a:defRPr/>
            </a:pPr>
            <a:endParaRPr lang="it-IT"/>
          </a:p>
        </p:txBody>
      </p:sp>
      <p:sp>
        <p:nvSpPr>
          <p:cNvPr id="7" name="Segnaposto numero diapositiva 5"/>
          <p:cNvSpPr>
            <a:spLocks noGrp="1"/>
          </p:cNvSpPr>
          <p:nvPr>
            <p:ph type="sldNum" sz="quarter" idx="12"/>
          </p:nvPr>
        </p:nvSpPr>
        <p:spPr/>
        <p:txBody>
          <a:bodyPr/>
          <a:lstStyle>
            <a:lvl1pPr>
              <a:defRPr/>
            </a:lvl1pPr>
          </a:lstStyle>
          <a:p>
            <a:pPr>
              <a:defRPr/>
            </a:pPr>
            <a:fld id="{5AA466CC-E4D5-4A6D-B63D-9F31CA604170}" type="slidenum">
              <a:rPr lang="it-IT" altLang="it-CH"/>
              <a:pPr>
                <a:defRPr/>
              </a:pPr>
              <a:t>‹N›</a:t>
            </a:fld>
            <a:endParaRPr lang="it-IT" altLang="it-CH"/>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3"/>
          <p:cNvSpPr>
            <a:spLocks noGrp="1"/>
          </p:cNvSpPr>
          <p:nvPr>
            <p:ph type="dt" sz="half" idx="10"/>
          </p:nvPr>
        </p:nvSpPr>
        <p:spPr/>
        <p:txBody>
          <a:bodyPr/>
          <a:lstStyle>
            <a:lvl1pPr>
              <a:defRPr/>
            </a:lvl1pPr>
          </a:lstStyle>
          <a:p>
            <a:pPr>
              <a:defRPr/>
            </a:pPr>
            <a:fld id="{4C086D45-0214-478B-8D30-00B489D5E30F}" type="datetime1">
              <a:rPr lang="it-IT"/>
              <a:pPr>
                <a:defRPr/>
              </a:pPr>
              <a:t>27/11/2021</a:t>
            </a:fld>
            <a:endParaRPr lang="it-IT"/>
          </a:p>
        </p:txBody>
      </p:sp>
      <p:sp>
        <p:nvSpPr>
          <p:cNvPr id="8" name="Segnaposto piè di pagina 4"/>
          <p:cNvSpPr>
            <a:spLocks noGrp="1"/>
          </p:cNvSpPr>
          <p:nvPr>
            <p:ph type="ftr" sz="quarter" idx="11"/>
          </p:nvPr>
        </p:nvSpPr>
        <p:spPr/>
        <p:txBody>
          <a:bodyPr/>
          <a:lstStyle>
            <a:lvl1pPr>
              <a:defRPr/>
            </a:lvl1pPr>
          </a:lstStyle>
          <a:p>
            <a:pPr>
              <a:defRPr/>
            </a:pPr>
            <a:endParaRPr lang="it-IT"/>
          </a:p>
        </p:txBody>
      </p:sp>
      <p:sp>
        <p:nvSpPr>
          <p:cNvPr id="9" name="Segnaposto numero diapositiva 5"/>
          <p:cNvSpPr>
            <a:spLocks noGrp="1"/>
          </p:cNvSpPr>
          <p:nvPr>
            <p:ph type="sldNum" sz="quarter" idx="12"/>
          </p:nvPr>
        </p:nvSpPr>
        <p:spPr/>
        <p:txBody>
          <a:bodyPr/>
          <a:lstStyle>
            <a:lvl1pPr>
              <a:defRPr/>
            </a:lvl1pPr>
          </a:lstStyle>
          <a:p>
            <a:pPr>
              <a:defRPr/>
            </a:pPr>
            <a:fld id="{51414852-F6F4-4242-AE82-A20F40C88134}" type="slidenum">
              <a:rPr lang="it-IT" altLang="it-CH"/>
              <a:pPr>
                <a:defRPr/>
              </a:pPr>
              <a:t>‹N›</a:t>
            </a:fld>
            <a:endParaRPr lang="it-IT" altLang="it-CH"/>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data 3"/>
          <p:cNvSpPr>
            <a:spLocks noGrp="1"/>
          </p:cNvSpPr>
          <p:nvPr>
            <p:ph type="dt" sz="half" idx="10"/>
          </p:nvPr>
        </p:nvSpPr>
        <p:spPr/>
        <p:txBody>
          <a:bodyPr/>
          <a:lstStyle>
            <a:lvl1pPr>
              <a:defRPr/>
            </a:lvl1pPr>
          </a:lstStyle>
          <a:p>
            <a:pPr>
              <a:defRPr/>
            </a:pPr>
            <a:fld id="{E5277E9E-62E5-4B95-B03C-30B9AC53DEEF}" type="datetime1">
              <a:rPr lang="it-IT"/>
              <a:pPr>
                <a:defRPr/>
              </a:pPr>
              <a:t>27/11/2021</a:t>
            </a:fld>
            <a:endParaRPr lang="it-IT"/>
          </a:p>
        </p:txBody>
      </p:sp>
      <p:sp>
        <p:nvSpPr>
          <p:cNvPr id="4" name="Segnaposto piè di pagina 4"/>
          <p:cNvSpPr>
            <a:spLocks noGrp="1"/>
          </p:cNvSpPr>
          <p:nvPr>
            <p:ph type="ftr" sz="quarter" idx="11"/>
          </p:nvPr>
        </p:nvSpPr>
        <p:spPr/>
        <p:txBody>
          <a:bodyPr/>
          <a:lstStyle>
            <a:lvl1pPr>
              <a:defRPr/>
            </a:lvl1pPr>
          </a:lstStyle>
          <a:p>
            <a:pPr>
              <a:defRPr/>
            </a:pPr>
            <a:endParaRPr lang="it-IT"/>
          </a:p>
        </p:txBody>
      </p:sp>
      <p:sp>
        <p:nvSpPr>
          <p:cNvPr id="5" name="Segnaposto numero diapositiva 5"/>
          <p:cNvSpPr>
            <a:spLocks noGrp="1"/>
          </p:cNvSpPr>
          <p:nvPr>
            <p:ph type="sldNum" sz="quarter" idx="12"/>
          </p:nvPr>
        </p:nvSpPr>
        <p:spPr/>
        <p:txBody>
          <a:bodyPr/>
          <a:lstStyle>
            <a:lvl1pPr>
              <a:defRPr/>
            </a:lvl1pPr>
          </a:lstStyle>
          <a:p>
            <a:pPr>
              <a:defRPr/>
            </a:pPr>
            <a:fld id="{B1DBDE83-49AF-4EFB-B85B-BD5489ADA5BA}" type="slidenum">
              <a:rPr lang="it-IT" altLang="it-CH"/>
              <a:pPr>
                <a:defRPr/>
              </a:pPr>
              <a:t>‹N›</a:t>
            </a:fld>
            <a:endParaRPr lang="it-IT" altLang="it-CH"/>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numero diapositiva 5"/>
          <p:cNvSpPr>
            <a:spLocks noGrp="1"/>
          </p:cNvSpPr>
          <p:nvPr>
            <p:ph type="sldNum" sz="quarter" idx="10"/>
          </p:nvPr>
        </p:nvSpPr>
        <p:spPr>
          <a:xfrm>
            <a:off x="8820150" y="0"/>
            <a:ext cx="323850" cy="365125"/>
          </a:xfrm>
        </p:spPr>
        <p:txBody>
          <a:bodyPr/>
          <a:lstStyle>
            <a:lvl1pPr>
              <a:defRPr/>
            </a:lvl1pPr>
          </a:lstStyle>
          <a:p>
            <a:pPr>
              <a:defRPr/>
            </a:pPr>
            <a:fld id="{AA0EA4B9-FF4E-48F2-AB89-E43A5E4D6B99}" type="slidenum">
              <a:rPr lang="it-IT" altLang="it-CH"/>
              <a:pPr>
                <a:defRPr/>
              </a:pPr>
              <a:t>‹N›</a:t>
            </a:fld>
            <a:endParaRPr lang="it-IT" altLang="it-CH"/>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lo stile del titolo</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3"/>
          <p:cNvSpPr>
            <a:spLocks noGrp="1"/>
          </p:cNvSpPr>
          <p:nvPr>
            <p:ph type="dt" sz="half" idx="10"/>
          </p:nvPr>
        </p:nvSpPr>
        <p:spPr/>
        <p:txBody>
          <a:bodyPr/>
          <a:lstStyle>
            <a:lvl1pPr>
              <a:defRPr/>
            </a:lvl1pPr>
          </a:lstStyle>
          <a:p>
            <a:pPr>
              <a:defRPr/>
            </a:pPr>
            <a:fld id="{FF8323F0-9F68-4470-85E9-6CD734E590A0}" type="datetime1">
              <a:rPr lang="it-IT"/>
              <a:pPr>
                <a:defRPr/>
              </a:pPr>
              <a:t>27/11/2021</a:t>
            </a:fld>
            <a:endParaRPr lang="it-IT"/>
          </a:p>
        </p:txBody>
      </p:sp>
      <p:sp>
        <p:nvSpPr>
          <p:cNvPr id="6" name="Segnaposto piè di pagina 4"/>
          <p:cNvSpPr>
            <a:spLocks noGrp="1"/>
          </p:cNvSpPr>
          <p:nvPr>
            <p:ph type="ftr" sz="quarter" idx="11"/>
          </p:nvPr>
        </p:nvSpPr>
        <p:spPr/>
        <p:txBody>
          <a:bodyPr/>
          <a:lstStyle>
            <a:lvl1pPr>
              <a:defRPr/>
            </a:lvl1pPr>
          </a:lstStyle>
          <a:p>
            <a:pPr>
              <a:defRPr/>
            </a:pPr>
            <a:endParaRPr lang="it-IT"/>
          </a:p>
        </p:txBody>
      </p:sp>
      <p:sp>
        <p:nvSpPr>
          <p:cNvPr id="7" name="Segnaposto numero diapositiva 5"/>
          <p:cNvSpPr>
            <a:spLocks noGrp="1"/>
          </p:cNvSpPr>
          <p:nvPr>
            <p:ph type="sldNum" sz="quarter" idx="12"/>
          </p:nvPr>
        </p:nvSpPr>
        <p:spPr/>
        <p:txBody>
          <a:bodyPr/>
          <a:lstStyle>
            <a:lvl1pPr>
              <a:defRPr/>
            </a:lvl1pPr>
          </a:lstStyle>
          <a:p>
            <a:pPr>
              <a:defRPr/>
            </a:pPr>
            <a:fld id="{D4B64216-B02B-432C-B600-CE095C2B888C}" type="slidenum">
              <a:rPr lang="it-IT" altLang="it-CH"/>
              <a:pPr>
                <a:defRPr/>
              </a:pPr>
              <a:t>‹N›</a:t>
            </a:fld>
            <a:endParaRPr lang="it-IT" altLang="it-CH"/>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lo stile del titolo</a:t>
            </a:r>
          </a:p>
        </p:txBody>
      </p:sp>
      <p:sp>
        <p:nvSpPr>
          <p:cNvPr id="3" name="Segnaposto immagin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3"/>
          <p:cNvSpPr>
            <a:spLocks noGrp="1"/>
          </p:cNvSpPr>
          <p:nvPr>
            <p:ph type="dt" sz="half" idx="10"/>
          </p:nvPr>
        </p:nvSpPr>
        <p:spPr/>
        <p:txBody>
          <a:bodyPr/>
          <a:lstStyle>
            <a:lvl1pPr>
              <a:defRPr/>
            </a:lvl1pPr>
          </a:lstStyle>
          <a:p>
            <a:pPr>
              <a:defRPr/>
            </a:pPr>
            <a:fld id="{F9F2B9F4-C650-420C-9357-494AE05E93B7}" type="datetime1">
              <a:rPr lang="it-IT"/>
              <a:pPr>
                <a:defRPr/>
              </a:pPr>
              <a:t>27/11/2021</a:t>
            </a:fld>
            <a:endParaRPr lang="it-IT"/>
          </a:p>
        </p:txBody>
      </p:sp>
      <p:sp>
        <p:nvSpPr>
          <p:cNvPr id="6" name="Segnaposto piè di pagina 4"/>
          <p:cNvSpPr>
            <a:spLocks noGrp="1"/>
          </p:cNvSpPr>
          <p:nvPr>
            <p:ph type="ftr" sz="quarter" idx="11"/>
          </p:nvPr>
        </p:nvSpPr>
        <p:spPr/>
        <p:txBody>
          <a:bodyPr/>
          <a:lstStyle>
            <a:lvl1pPr>
              <a:defRPr/>
            </a:lvl1pPr>
          </a:lstStyle>
          <a:p>
            <a:pPr>
              <a:defRPr/>
            </a:pPr>
            <a:endParaRPr lang="it-IT"/>
          </a:p>
        </p:txBody>
      </p:sp>
      <p:sp>
        <p:nvSpPr>
          <p:cNvPr id="7" name="Segnaposto numero diapositiva 5"/>
          <p:cNvSpPr>
            <a:spLocks noGrp="1"/>
          </p:cNvSpPr>
          <p:nvPr>
            <p:ph type="sldNum" sz="quarter" idx="12"/>
          </p:nvPr>
        </p:nvSpPr>
        <p:spPr/>
        <p:txBody>
          <a:bodyPr/>
          <a:lstStyle>
            <a:lvl1pPr>
              <a:defRPr/>
            </a:lvl1pPr>
          </a:lstStyle>
          <a:p>
            <a:pPr>
              <a:defRPr/>
            </a:pPr>
            <a:fld id="{31A6C54E-C85E-45DC-80A0-81FFEFEC4D9E}" type="slidenum">
              <a:rPr lang="it-IT" altLang="it-CH"/>
              <a:pPr>
                <a:defRPr/>
              </a:pPr>
              <a:t>‹N›</a:t>
            </a:fld>
            <a:endParaRPr lang="it-IT" altLang="it-CH"/>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lvl1pPr>
          </a:lstStyle>
          <a:p>
            <a:pPr>
              <a:defRPr/>
            </a:pPr>
            <a:fld id="{4E5E06D2-5A8A-463C-89FC-B0163957AE8B}" type="datetime1">
              <a:rPr lang="it-IT"/>
              <a:pPr>
                <a:defRPr/>
              </a:pPr>
              <a:t>27/11/2021</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D736CE67-F43D-4B2F-A44A-30C793263EF4}" type="slidenum">
              <a:rPr lang="it-IT" altLang="it-CH"/>
              <a:pPr>
                <a:defRPr/>
              </a:pPr>
              <a:t>‹N›</a:t>
            </a:fld>
            <a:endParaRPr lang="it-IT" altLang="it-CH"/>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lvl1pPr>
          </a:lstStyle>
          <a:p>
            <a:pPr>
              <a:defRPr/>
            </a:pPr>
            <a:fld id="{A3B2DB61-2698-466C-B550-0A30C4DB08CA}" type="datetime1">
              <a:rPr lang="it-IT"/>
              <a:pPr>
                <a:defRPr/>
              </a:pPr>
              <a:t>27/11/2021</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1FDF085E-7874-4EDA-AEBF-527BCC32AE48}" type="slidenum">
              <a:rPr lang="it-IT" altLang="it-CH"/>
              <a:pPr>
                <a:defRPr/>
              </a:pPr>
              <a:t>‹N›</a:t>
            </a:fld>
            <a:endParaRPr lang="it-IT" altLang="it-CH"/>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Segnaposto titolo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it-IT" altLang="it-CH"/>
              <a:t>Fare clic per modificare lo stile del titolo</a:t>
            </a:r>
          </a:p>
        </p:txBody>
      </p:sp>
      <p:sp>
        <p:nvSpPr>
          <p:cNvPr id="1027" name="Segnaposto testo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altLang="it-CH"/>
              <a:t>Fare clic per modificare stili del testo dello schema</a:t>
            </a:r>
          </a:p>
          <a:p>
            <a:pPr lvl="1"/>
            <a:r>
              <a:rPr lang="it-IT" altLang="it-CH"/>
              <a:t>Secondo livello</a:t>
            </a:r>
          </a:p>
          <a:p>
            <a:pPr lvl="2"/>
            <a:r>
              <a:rPr lang="it-IT" altLang="it-CH"/>
              <a:t>Terzo livello</a:t>
            </a:r>
          </a:p>
          <a:p>
            <a:pPr lvl="3"/>
            <a:r>
              <a:rPr lang="it-IT" altLang="it-CH"/>
              <a:t>Quarto livello</a:t>
            </a:r>
          </a:p>
          <a:p>
            <a:pPr lvl="4"/>
            <a:r>
              <a:rPr lang="it-IT" altLang="it-CH"/>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8B2DAE9D-76C3-4C7F-9C35-B3DF52878019}" type="datetime1">
              <a:rPr lang="it-IT"/>
              <a:pPr>
                <a:defRPr/>
              </a:pPr>
              <a:t>27/11/2021</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itchFamily="34" charset="0"/>
                <a:cs typeface="Arial" charset="0"/>
              </a:defRPr>
            </a:lvl1pPr>
          </a:lstStyle>
          <a:p>
            <a:pPr>
              <a:defRPr/>
            </a:pPr>
            <a:fld id="{3EE6921E-5FF0-47C6-B7D5-BED4F61CA224}" type="slidenum">
              <a:rPr lang="it-IT" altLang="it-CH"/>
              <a:pPr>
                <a:defRPr/>
              </a:pPr>
              <a:t>‹N›</a:t>
            </a:fld>
            <a:endParaRPr lang="it-IT" altLang="it-CH"/>
          </a:p>
        </p:txBody>
      </p:sp>
    </p:spTree>
  </p:cSld>
  <p:clrMap bg1="lt1" tx1="dk1" bg2="lt2" tx2="dk2" accent1="accent1" accent2="accent2" accent3="accent3" accent4="accent4" accent5="accent5" accent6="accent6" hlink="hlink" folHlink="folHlink"/>
  <p:sldLayoutIdLst>
    <p:sldLayoutId id="2147486637" r:id="rId1"/>
    <p:sldLayoutId id="2147486638" r:id="rId2"/>
    <p:sldLayoutId id="2147486639" r:id="rId3"/>
    <p:sldLayoutId id="2147486640" r:id="rId4"/>
    <p:sldLayoutId id="2147486641" r:id="rId5"/>
    <p:sldLayoutId id="2147486642" r:id="rId6"/>
    <p:sldLayoutId id="2147486647" r:id="rId7"/>
    <p:sldLayoutId id="2147486643" r:id="rId8"/>
    <p:sldLayoutId id="2147486644" r:id="rId9"/>
    <p:sldLayoutId id="2147486645" r:id="rId10"/>
    <p:sldLayoutId id="2147486646"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14.png"/><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2.png"/><Relationship Id="rId3" Type="http://schemas.openxmlformats.org/officeDocument/2006/relationships/image" Target="../media/image16.png"/><Relationship Id="rId7" Type="http://schemas.openxmlformats.org/officeDocument/2006/relationships/image" Target="../media/image15.svg"/><Relationship Id="rId12" Type="http://schemas.openxmlformats.org/officeDocument/2006/relationships/image" Target="../media/image21.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7.png"/><Relationship Id="rId11" Type="http://schemas.openxmlformats.org/officeDocument/2006/relationships/image" Target="../media/image19.svg"/><Relationship Id="rId5" Type="http://schemas.openxmlformats.org/officeDocument/2006/relationships/image" Target="../media/image13.svg"/><Relationship Id="rId15" Type="http://schemas.openxmlformats.org/officeDocument/2006/relationships/image" Target="../media/image7.jpeg"/><Relationship Id="rId10" Type="http://schemas.openxmlformats.org/officeDocument/2006/relationships/image" Target="../media/image20.png"/><Relationship Id="rId9" Type="http://schemas.openxmlformats.org/officeDocument/2006/relationships/image" Target="../media/image19.png"/><Relationship Id="rId14" Type="http://schemas.openxmlformats.org/officeDocument/2006/relationships/image" Target="../media/image22.svg"/></Relationships>
</file>

<file path=ppt/slides/_rels/slide9.xml.rels><?xml version="1.0" encoding="UTF-8" standalone="yes"?>
<Relationships xmlns="http://schemas.openxmlformats.org/package/2006/relationships"><Relationship Id="rId8" Type="http://schemas.openxmlformats.org/officeDocument/2006/relationships/image" Target="../media/image15.svg"/><Relationship Id="rId13" Type="http://schemas.openxmlformats.org/officeDocument/2006/relationships/image" Target="../media/image7.jpeg"/><Relationship Id="rId7" Type="http://schemas.openxmlformats.org/officeDocument/2006/relationships/image" Target="../media/image26.png"/><Relationship Id="rId12" Type="http://schemas.openxmlformats.org/officeDocument/2006/relationships/image" Target="../media/image31.sv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25.png"/><Relationship Id="rId11" Type="http://schemas.openxmlformats.org/officeDocument/2006/relationships/image" Target="../media/image29.png"/><Relationship Id="rId5" Type="http://schemas.openxmlformats.org/officeDocument/2006/relationships/image" Target="../media/image24.png"/><Relationship Id="rId10" Type="http://schemas.openxmlformats.org/officeDocument/2006/relationships/image" Target="../media/image28.png"/><Relationship Id="rId4" Type="http://schemas.openxmlformats.org/officeDocument/2006/relationships/image" Target="../media/image24.svg"/><Relationship Id="rId9" Type="http://schemas.openxmlformats.org/officeDocument/2006/relationships/image" Target="../media/image27.png"/></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0.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hyperlink" Target="http://terredilago.it/equostop.html" TargetMode="External"/><Relationship Id="rId3" Type="http://schemas.openxmlformats.org/officeDocument/2006/relationships/image" Target="../media/image36.jpeg"/><Relationship Id="rId7" Type="http://schemas.openxmlformats.org/officeDocument/2006/relationships/image" Target="../media/image40.jpeg"/><Relationship Id="rId2" Type="http://schemas.openxmlformats.org/officeDocument/2006/relationships/image" Target="../media/image35.jpeg"/><Relationship Id="rId1" Type="http://schemas.openxmlformats.org/officeDocument/2006/relationships/slideLayout" Target="../slideLayouts/slideLayout2.xml"/><Relationship Id="rId6" Type="http://schemas.openxmlformats.org/officeDocument/2006/relationships/image" Target="../media/image39.jpeg"/><Relationship Id="rId5" Type="http://schemas.openxmlformats.org/officeDocument/2006/relationships/image" Target="../media/image38.png"/><Relationship Id="rId4" Type="http://schemas.openxmlformats.org/officeDocument/2006/relationships/image" Target="../media/image37.png"/><Relationship Id="rId9" Type="http://schemas.openxmlformats.org/officeDocument/2006/relationships/image" Target="../media/image7.jpeg"/></Relationships>
</file>

<file path=ppt/slides/_rels/slide2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www.terredilago.it/" TargetMode="External"/><Relationship Id="rId2" Type="http://schemas.openxmlformats.org/officeDocument/2006/relationships/image" Target="../media/image44.jpeg"/><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hyperlink" Target="https://www.ppdo-varese.com/"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7.jpeg"/><Relationship Id="rId2" Type="http://schemas.openxmlformats.org/officeDocument/2006/relationships/image" Target="../media/image47.png"/><Relationship Id="rId1" Type="http://schemas.openxmlformats.org/officeDocument/2006/relationships/slideLayout" Target="../slideLayouts/slideLayout2.xml"/><Relationship Id="rId6" Type="http://schemas.openxmlformats.org/officeDocument/2006/relationships/hyperlink" Target="http://www.co-energia.org/" TargetMode="External"/><Relationship Id="rId5" Type="http://schemas.openxmlformats.org/officeDocument/2006/relationships/image" Target="../media/image50.png"/><Relationship Id="rId4" Type="http://schemas.openxmlformats.org/officeDocument/2006/relationships/image" Target="../media/image49.png"/></Relationships>
</file>

<file path=ppt/slides/_rels/slide3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hyperlink" Target="https://formfacade.com/public/113172233884691637627/all/form/1FAIpQLSeQvr274Lr4_Ay_TEuaBglMGTACB1Z8JEbHog7ZLXWulSZ9PQ" TargetMode="Externa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3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re.jrc.ec.europa.eu/pvg_tools/en/#PVP"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sro.sussex.ac.uk/id/eprint/81752/5/1-s2.0-S2214629618310314-main.pdf" TargetMode="External"/><Relationship Id="rId2" Type="http://schemas.openxmlformats.org/officeDocument/2006/relationships/hyperlink" Target="http://www.fao.org/faostat/en/#data/FBS" TargetMode="Externa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3.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hyperlink" Target="https://doi.org/10.5194/essd-12-3269-2020" TargetMode="External"/><Relationship Id="rId7" Type="http://schemas.openxmlformats.org/officeDocument/2006/relationships/hyperlink" Target="https://www.isprambiente.gov.it/resolveuid/cf86723b09b046c1811f3861b5ac23b1" TargetMode="External"/><Relationship Id="rId2" Type="http://schemas.openxmlformats.org/officeDocument/2006/relationships/hyperlink" Target="http://www.reteperilclimadelverbano.it/" TargetMode="External"/><Relationship Id="rId1" Type="http://schemas.openxmlformats.org/officeDocument/2006/relationships/slideLayout" Target="../slideLayouts/slideLayout2.xml"/><Relationship Id="rId6" Type="http://schemas.openxmlformats.org/officeDocument/2006/relationships/hyperlink" Target="https://www.ets.minambiente.it/News#201-pubblicazione-parametri-standard-nazionali-anno-2020" TargetMode="External"/><Relationship Id="rId5" Type="http://schemas.openxmlformats.org/officeDocument/2006/relationships/hyperlink" Target="https://www.oxfamitalia.org/wp-content/uploads/2020/09/RAPPORTO-Disuguaglianza-" TargetMode="External"/><Relationship Id="rId4" Type="http://schemas.openxmlformats.org/officeDocument/2006/relationships/hyperlink" Target="http://sro.sussex.ac.uk/id/eprint/81752/5/1-s2.0-S2214629618310314-main.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842494" y="4618210"/>
            <a:ext cx="1043188" cy="1379422"/>
          </a:xfrm>
          <a:prstGeom prst="rect">
            <a:avLst/>
          </a:prstGeom>
        </p:spPr>
      </p:pic>
      <p:sp>
        <p:nvSpPr>
          <p:cNvPr id="3" name="Rectangle 3"/>
          <p:cNvSpPr>
            <a:spLocks noChangeArrowheads="1"/>
          </p:cNvSpPr>
          <p:nvPr/>
        </p:nvSpPr>
        <p:spPr bwMode="auto">
          <a:xfrm>
            <a:off x="0" y="2349165"/>
            <a:ext cx="9144000" cy="2064284"/>
          </a:xfrm>
          <a:prstGeom prst="rect">
            <a:avLst/>
          </a:prstGeom>
          <a:noFill/>
          <a:ln w="9525">
            <a:noFill/>
            <a:round/>
            <a:headEnd/>
            <a:tailEnd/>
          </a:ln>
        </p:spPr>
        <p:txBody>
          <a:bodyPr lIns="90000" tIns="46800" rIns="90000" bIns="46800">
            <a:spAutoFit/>
          </a:bodyPr>
          <a:lstStyle/>
          <a:p>
            <a:pPr algn="ctr">
              <a:defRPr/>
            </a:pPr>
            <a:r>
              <a:rPr lang="it-IT" sz="3600" b="1" dirty="0" smtClean="0">
                <a:solidFill>
                  <a:srgbClr val="FF0000"/>
                </a:solidFill>
                <a:effectLst>
                  <a:outerShdw blurRad="38100" dist="38100" dir="2700000" algn="tl">
                    <a:srgbClr val="000000">
                      <a:alpha val="43137"/>
                    </a:srgbClr>
                  </a:outerShdw>
                </a:effectLst>
                <a:latin typeface="Arial" charset="0"/>
                <a:cs typeface="Arial" charset="0"/>
              </a:rPr>
              <a:t>PCTO </a:t>
            </a:r>
            <a:r>
              <a:rPr lang="it-IT" sz="3600" b="1" dirty="0" smtClean="0">
                <a:solidFill>
                  <a:srgbClr val="FF0000"/>
                </a:solidFill>
                <a:effectLst>
                  <a:outerShdw blurRad="38100" dist="38100" dir="2700000" algn="tl">
                    <a:srgbClr val="000000">
                      <a:alpha val="43137"/>
                    </a:srgbClr>
                  </a:outerShdw>
                </a:effectLst>
              </a:rPr>
              <a:t>"</a:t>
            </a:r>
            <a:r>
              <a:rPr lang="it-IT" sz="3600" b="1" dirty="0" smtClean="0">
                <a:solidFill>
                  <a:srgbClr val="FF0000"/>
                </a:solidFill>
                <a:effectLst>
                  <a:outerShdw blurRad="38100" dist="38100" dir="2700000" algn="tl">
                    <a:srgbClr val="000000">
                      <a:alpha val="43137"/>
                    </a:srgbClr>
                  </a:outerShdw>
                </a:effectLst>
                <a:latin typeface="Arial" charset="0"/>
                <a:cs typeface="Arial" charset="0"/>
              </a:rPr>
              <a:t>Giovani del Verbano per il Clima</a:t>
            </a:r>
            <a:r>
              <a:rPr lang="it-IT" sz="3600" b="1" dirty="0">
                <a:solidFill>
                  <a:srgbClr val="FF0000"/>
                </a:solidFill>
                <a:effectLst>
                  <a:outerShdw blurRad="38100" dist="38100" dir="2700000" algn="tl">
                    <a:srgbClr val="000000">
                      <a:alpha val="43137"/>
                    </a:srgbClr>
                  </a:outerShdw>
                </a:effectLst>
              </a:rPr>
              <a:t> "</a:t>
            </a:r>
            <a:endParaRPr lang="it-IT" sz="3600" b="1" dirty="0" smtClean="0">
              <a:solidFill>
                <a:srgbClr val="FF0000"/>
              </a:solidFill>
              <a:effectLst>
                <a:outerShdw blurRad="38100" dist="38100" dir="2700000" algn="tl">
                  <a:srgbClr val="000000">
                    <a:alpha val="43137"/>
                  </a:srgbClr>
                </a:outerShdw>
              </a:effectLst>
            </a:endParaRPr>
          </a:p>
          <a:p>
            <a:pPr algn="ctr">
              <a:defRPr/>
            </a:pPr>
            <a:endParaRPr lang="it-IT" sz="1600" b="1" dirty="0" smtClean="0">
              <a:solidFill>
                <a:srgbClr val="FF0000"/>
              </a:solidFill>
              <a:effectLst>
                <a:outerShdw blurRad="38100" dist="38100" dir="2700000" algn="tl">
                  <a:srgbClr val="000000">
                    <a:alpha val="43137"/>
                  </a:srgbClr>
                </a:outerShdw>
              </a:effectLst>
            </a:endParaRPr>
          </a:p>
          <a:p>
            <a:pPr algn="ctr">
              <a:defRPr/>
            </a:pPr>
            <a:r>
              <a:rPr lang="it-IT" sz="3600" b="1" dirty="0" smtClean="0">
                <a:solidFill>
                  <a:srgbClr val="FF0000"/>
                </a:solidFill>
                <a:effectLst>
                  <a:outerShdw blurRad="38100" dist="38100" dir="2700000" algn="tl">
                    <a:srgbClr val="000000">
                      <a:alpha val="43137"/>
                    </a:srgbClr>
                  </a:outerShdw>
                </a:effectLst>
              </a:rPr>
              <a:t>Il calcolo dell’impronta carbonica</a:t>
            </a:r>
          </a:p>
          <a:p>
            <a:pPr algn="ctr">
              <a:defRPr/>
            </a:pPr>
            <a:endParaRPr lang="it-IT" sz="2000" b="1" dirty="0" smtClean="0">
              <a:solidFill>
                <a:srgbClr val="FF0000"/>
              </a:solidFill>
              <a:effectLst>
                <a:outerShdw blurRad="38100" dist="38100" dir="2700000" algn="tl">
                  <a:srgbClr val="000000">
                    <a:alpha val="43137"/>
                  </a:srgbClr>
                </a:outerShdw>
              </a:effectLst>
              <a:latin typeface="Arial" charset="0"/>
              <a:cs typeface="Arial" charset="0"/>
            </a:endParaRPr>
          </a:p>
          <a:p>
            <a:pPr algn="ctr">
              <a:defRPr/>
            </a:pPr>
            <a:r>
              <a:rPr lang="it-IT" sz="2000" b="1" dirty="0" smtClean="0">
                <a:solidFill>
                  <a:srgbClr val="FF0000"/>
                </a:solidFill>
                <a:effectLst>
                  <a:outerShdw blurRad="38100" dist="38100" dir="2700000" algn="tl">
                    <a:srgbClr val="000000">
                      <a:alpha val="43137"/>
                    </a:srgbClr>
                  </a:outerShdw>
                </a:effectLst>
                <a:latin typeface="Arial" charset="0"/>
                <a:cs typeface="Arial" charset="0"/>
              </a:rPr>
              <a:t>Anno scolastico 2021-2022</a:t>
            </a:r>
            <a:endParaRPr lang="it-IT" sz="2000" b="1" dirty="0">
              <a:solidFill>
                <a:srgbClr val="FF0000"/>
              </a:solidFill>
              <a:effectLst>
                <a:outerShdw blurRad="38100" dist="38100" dir="2700000" algn="tl">
                  <a:srgbClr val="000000">
                    <a:alpha val="43137"/>
                  </a:srgbClr>
                </a:outerShdw>
              </a:effectLst>
              <a:latin typeface="Arial" charset="0"/>
              <a:cs typeface="Arial" charset="0"/>
            </a:endParaRPr>
          </a:p>
        </p:txBody>
      </p:sp>
      <p:sp>
        <p:nvSpPr>
          <p:cNvPr id="4" name="Rectangle 3"/>
          <p:cNvSpPr>
            <a:spLocks noChangeArrowheads="1"/>
          </p:cNvSpPr>
          <p:nvPr/>
        </p:nvSpPr>
        <p:spPr bwMode="auto">
          <a:xfrm>
            <a:off x="0" y="6262087"/>
            <a:ext cx="9144000" cy="402291"/>
          </a:xfrm>
          <a:prstGeom prst="rect">
            <a:avLst/>
          </a:prstGeom>
          <a:noFill/>
          <a:ln w="9525">
            <a:noFill/>
            <a:round/>
            <a:headEnd/>
            <a:tailEnd/>
          </a:ln>
        </p:spPr>
        <p:txBody>
          <a:bodyPr wrap="square" lIns="90000" tIns="46800" rIns="90000" bIns="46800">
            <a:spAutoFit/>
          </a:bodyPr>
          <a:lstStyle/>
          <a:p>
            <a:pPr algn="ctr">
              <a:defRPr/>
            </a:pPr>
            <a:r>
              <a:rPr lang="it-IT" sz="1000" b="1" dirty="0">
                <a:solidFill>
                  <a:srgbClr val="FF0000"/>
                </a:solidFill>
                <a:effectLst>
                  <a:outerShdw blurRad="38100" dist="38100" dir="2700000" algn="tl">
                    <a:srgbClr val="000000">
                      <a:alpha val="43137"/>
                    </a:srgbClr>
                  </a:outerShdw>
                </a:effectLst>
                <a:latin typeface="Arial" charset="0"/>
                <a:cs typeface="Arial" charset="0"/>
              </a:rPr>
              <a:t> </a:t>
            </a:r>
            <a:r>
              <a:rPr lang="it-IT" sz="1000" b="1" dirty="0" smtClean="0">
                <a:solidFill>
                  <a:srgbClr val="FF0000"/>
                </a:solidFill>
                <a:effectLst>
                  <a:outerShdw blurRad="38100" dist="38100" dir="2700000" algn="tl">
                    <a:srgbClr val="000000">
                      <a:alpha val="43137"/>
                    </a:srgbClr>
                  </a:outerShdw>
                </a:effectLst>
                <a:latin typeface="Arial" charset="0"/>
                <a:cs typeface="Arial" charset="0"/>
              </a:rPr>
              <a:t>Novembre </a:t>
            </a:r>
            <a:r>
              <a:rPr lang="it-IT" sz="1000" b="1" dirty="0">
                <a:solidFill>
                  <a:srgbClr val="FF0000"/>
                </a:solidFill>
                <a:effectLst>
                  <a:outerShdw blurRad="38100" dist="38100" dir="2700000" algn="tl">
                    <a:srgbClr val="000000">
                      <a:alpha val="43137"/>
                    </a:srgbClr>
                  </a:outerShdw>
                </a:effectLst>
                <a:latin typeface="Arial" charset="0"/>
                <a:cs typeface="Arial" charset="0"/>
              </a:rPr>
              <a:t>2021 </a:t>
            </a:r>
          </a:p>
          <a:p>
            <a:pPr algn="ctr">
              <a:defRPr/>
            </a:pPr>
            <a:r>
              <a:rPr lang="it-IT" sz="1000" b="1">
                <a:solidFill>
                  <a:srgbClr val="FF0000"/>
                </a:solidFill>
                <a:effectLst>
                  <a:outerShdw blurRad="38100" dist="38100" dir="2700000" algn="tl">
                    <a:srgbClr val="000000">
                      <a:alpha val="43137"/>
                    </a:srgbClr>
                  </a:outerShdw>
                </a:effectLst>
                <a:latin typeface="Arial" charset="0"/>
                <a:cs typeface="Arial" charset="0"/>
              </a:rPr>
              <a:t>Revisione </a:t>
            </a:r>
            <a:r>
              <a:rPr lang="it-IT" sz="1000" b="1" smtClean="0">
                <a:solidFill>
                  <a:srgbClr val="FF0000"/>
                </a:solidFill>
                <a:effectLst>
                  <a:outerShdw blurRad="38100" dist="38100" dir="2700000" algn="tl">
                    <a:srgbClr val="000000">
                      <a:alpha val="43137"/>
                    </a:srgbClr>
                  </a:outerShdw>
                </a:effectLst>
                <a:latin typeface="Arial" charset="0"/>
                <a:cs typeface="Arial" charset="0"/>
              </a:rPr>
              <a:t>02</a:t>
            </a:r>
            <a:endParaRPr lang="it-IT" sz="1000" b="1" dirty="0">
              <a:solidFill>
                <a:srgbClr val="FF0000"/>
              </a:solidFill>
              <a:effectLst>
                <a:outerShdw blurRad="38100" dist="38100" dir="2700000" algn="tl">
                  <a:srgbClr val="000000">
                    <a:alpha val="43137"/>
                  </a:srgbClr>
                </a:outerShdw>
              </a:effectLst>
              <a:latin typeface="Arial" charset="0"/>
              <a:cs typeface="Arial" charset="0"/>
            </a:endParaRPr>
          </a:p>
        </p:txBody>
      </p:sp>
      <p:pic>
        <p:nvPicPr>
          <p:cNvPr id="5" name="Immagin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010474" y="4719069"/>
            <a:ext cx="1008112" cy="1425654"/>
          </a:xfrm>
          <a:prstGeom prst="rect">
            <a:avLst/>
          </a:prstGeom>
        </p:spPr>
      </p:pic>
      <p:pic>
        <p:nvPicPr>
          <p:cNvPr id="6"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331208" y="143755"/>
            <a:ext cx="1707713" cy="1220660"/>
          </a:xfrm>
          <a:prstGeom prst="rect">
            <a:avLst/>
          </a:prstGeom>
          <a:noFill/>
          <a:ln w="9525">
            <a:noFill/>
            <a:miter lim="800000"/>
            <a:headEnd/>
            <a:tailEnd/>
          </a:ln>
        </p:spPr>
      </p:pic>
      <p:sp>
        <p:nvSpPr>
          <p:cNvPr id="7" name="CasellaDiTesto 18"/>
          <p:cNvSpPr txBox="1">
            <a:spLocks noChangeArrowheads="1"/>
          </p:cNvSpPr>
          <p:nvPr/>
        </p:nvSpPr>
        <p:spPr bwMode="auto">
          <a:xfrm>
            <a:off x="4640973" y="5867724"/>
            <a:ext cx="1446230" cy="276999"/>
          </a:xfrm>
          <a:prstGeom prst="rect">
            <a:avLst/>
          </a:prstGeom>
          <a:noFill/>
          <a:ln w="9525">
            <a:noFill/>
            <a:miter lim="800000"/>
            <a:headEnd/>
            <a:tailEnd/>
          </a:ln>
        </p:spPr>
        <p:txBody>
          <a:bodyPr wrap="none">
            <a:spAutoFit/>
          </a:bodyPr>
          <a:lstStyle/>
          <a:p>
            <a:pPr eaLnBrk="1" hangingPunct="1"/>
            <a:r>
              <a:rPr lang="it-IT" altLang="de-DE" sz="1200" b="1" dirty="0" smtClean="0"/>
              <a:t>Comune </a:t>
            </a:r>
            <a:r>
              <a:rPr lang="it-IT" altLang="de-DE" sz="1200" b="1" dirty="0"/>
              <a:t>di Luino</a:t>
            </a:r>
          </a:p>
        </p:txBody>
      </p:sp>
      <p:pic>
        <p:nvPicPr>
          <p:cNvPr id="8" name="Immagine 7"/>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566149" y="143755"/>
            <a:ext cx="1264264" cy="1272068"/>
          </a:xfrm>
          <a:prstGeom prst="rect">
            <a:avLst/>
          </a:prstGeom>
        </p:spPr>
      </p:pic>
      <p:pic>
        <p:nvPicPr>
          <p:cNvPr id="9" name="Immagine 8"/>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139952" y="1142941"/>
            <a:ext cx="1224136" cy="1219014"/>
          </a:xfrm>
          <a:prstGeom prst="rect">
            <a:avLst/>
          </a:prstGeom>
        </p:spPr>
      </p:pic>
    </p:spTree>
    <p:extLst>
      <p:ext uri="{BB962C8B-B14F-4D97-AF65-F5344CB8AC3E}">
        <p14:creationId xmlns:p14="http://schemas.microsoft.com/office/powerpoint/2010/main" val="481392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p:cNvSpPr txBox="1">
            <a:spLocks noChangeArrowheads="1"/>
          </p:cNvSpPr>
          <p:nvPr/>
        </p:nvSpPr>
        <p:spPr bwMode="auto">
          <a:xfrm>
            <a:off x="1331640" y="193374"/>
            <a:ext cx="7345362" cy="369332"/>
          </a:xfrm>
          <a:prstGeom prst="rect">
            <a:avLst/>
          </a:prstGeom>
          <a:solidFill>
            <a:schemeClr val="bg1">
              <a:lumMod val="95000"/>
            </a:schemeClr>
          </a:solidFill>
          <a:ln w="9525">
            <a:solidFill>
              <a:srgbClr val="FF0000"/>
            </a:solidFill>
            <a:miter lim="800000"/>
            <a:headEnd/>
            <a:tailEnd/>
          </a:ln>
          <a:effectLst>
            <a:outerShdw dist="107763" dir="2700000" algn="ctr" rotWithShape="0">
              <a:srgbClr val="FF0000"/>
            </a:outerShdw>
          </a:effectLst>
        </p:spPr>
        <p:txBody>
          <a:bodyPr>
            <a:spAutoFit/>
          </a:bodyPr>
          <a:lstStyle/>
          <a:p>
            <a:pPr algn="ctr" eaLnBrk="1" fontAlgn="auto" hangingPunct="1">
              <a:spcBef>
                <a:spcPts val="0"/>
              </a:spcBef>
              <a:spcAft>
                <a:spcPts val="0"/>
              </a:spcAft>
              <a:defRPr/>
            </a:pPr>
            <a:r>
              <a:rPr lang="it-IT" b="1" i="1" dirty="0" smtClean="0">
                <a:latin typeface="Arial" charset="0"/>
                <a:cs typeface="+mn-cs"/>
              </a:rPr>
              <a:t>Facciamo un riassunto della situazione climatica</a:t>
            </a:r>
            <a:endParaRPr lang="it-IT" b="1" dirty="0">
              <a:latin typeface="Arial" charset="0"/>
              <a:cs typeface="+mn-cs"/>
            </a:endParaRPr>
          </a:p>
        </p:txBody>
      </p:sp>
      <p:sp>
        <p:nvSpPr>
          <p:cNvPr id="5" name="Segnaposto numero diapositiva 3"/>
          <p:cNvSpPr txBox="1">
            <a:spLocks/>
          </p:cNvSpPr>
          <p:nvPr/>
        </p:nvSpPr>
        <p:spPr bwMode="auto">
          <a:xfrm>
            <a:off x="7010400" y="188640"/>
            <a:ext cx="2133600" cy="365125"/>
          </a:xfrm>
          <a:prstGeom prst="rect">
            <a:avLst/>
          </a:prstGeom>
          <a:noFill/>
          <a:ln w="9525">
            <a:noFill/>
            <a:miter lim="800000"/>
            <a:headEnd/>
            <a:tailEnd/>
          </a:ln>
        </p:spPr>
        <p:txBody>
          <a:bodyPr anchor="ctr"/>
          <a:lstStyle/>
          <a:p>
            <a:pPr algn="r" eaLnBrk="1" hangingPunct="1"/>
            <a:fld id="{5BB73F92-B833-44D6-A6E4-1043483ED71A}" type="slidenum">
              <a:rPr lang="it-IT" altLang="it-CH" sz="1200">
                <a:solidFill>
                  <a:srgbClr val="898989"/>
                </a:solidFill>
                <a:latin typeface="Calibri" pitchFamily="34" charset="0"/>
              </a:rPr>
              <a:pPr algn="r" eaLnBrk="1" hangingPunct="1"/>
              <a:t>2</a:t>
            </a:fld>
            <a:endParaRPr lang="it-IT" altLang="it-CH" sz="1200" dirty="0">
              <a:solidFill>
                <a:srgbClr val="898989"/>
              </a:solidFill>
              <a:latin typeface="Calibri" pitchFamily="34" charset="0"/>
            </a:endParaRPr>
          </a:p>
        </p:txBody>
      </p:sp>
      <p:pic>
        <p:nvPicPr>
          <p:cNvPr id="11" name="Immagine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979712" y="3861048"/>
            <a:ext cx="6227568" cy="2952328"/>
          </a:xfrm>
          <a:prstGeom prst="rect">
            <a:avLst/>
          </a:prstGeom>
        </p:spPr>
      </p:pic>
      <p:sp>
        <p:nvSpPr>
          <p:cNvPr id="2" name="Rettangolo 1"/>
          <p:cNvSpPr/>
          <p:nvPr/>
        </p:nvSpPr>
        <p:spPr>
          <a:xfrm>
            <a:off x="1" y="773410"/>
            <a:ext cx="9144000" cy="3231654"/>
          </a:xfrm>
          <a:prstGeom prst="rect">
            <a:avLst/>
          </a:prstGeom>
        </p:spPr>
        <p:txBody>
          <a:bodyPr wrap="square">
            <a:spAutoFit/>
          </a:bodyPr>
          <a:lstStyle/>
          <a:p>
            <a:pPr marL="285750" indent="-285750" algn="just">
              <a:buFont typeface="Wingdings" panose="05000000000000000000" pitchFamily="2" charset="2"/>
              <a:buChar char="ü"/>
            </a:pPr>
            <a:r>
              <a:rPr lang="it-IT" sz="1700" dirty="0" smtClean="0"/>
              <a:t>Le </a:t>
            </a:r>
            <a:r>
              <a:rPr lang="it-IT" sz="1700" dirty="0"/>
              <a:t>emissioni di </a:t>
            </a:r>
            <a:r>
              <a:rPr lang="it-IT" sz="1700" b="1" dirty="0">
                <a:solidFill>
                  <a:srgbClr val="FF0000"/>
                </a:solidFill>
                <a:effectLst>
                  <a:outerShdw blurRad="38100" dist="38100" dir="2700000" algn="tl">
                    <a:srgbClr val="000000">
                      <a:alpha val="43137"/>
                    </a:srgbClr>
                  </a:outerShdw>
                </a:effectLst>
              </a:rPr>
              <a:t>gas serra </a:t>
            </a:r>
            <a:r>
              <a:rPr lang="it-IT" sz="1700" dirty="0"/>
              <a:t>alterano la composizione dell’atmosfera e provocano il </a:t>
            </a:r>
            <a:r>
              <a:rPr lang="it-IT" sz="1700" b="1" dirty="0">
                <a:solidFill>
                  <a:srgbClr val="FF0000"/>
                </a:solidFill>
                <a:effectLst>
                  <a:outerShdw blurRad="38100" dist="38100" dir="2700000" algn="tl">
                    <a:srgbClr val="000000">
                      <a:alpha val="43137"/>
                    </a:srgbClr>
                  </a:outerShdw>
                </a:effectLst>
              </a:rPr>
              <a:t>riscaldamento globale</a:t>
            </a:r>
            <a:r>
              <a:rPr lang="it-IT" sz="1700" dirty="0"/>
              <a:t>.</a:t>
            </a:r>
          </a:p>
          <a:p>
            <a:pPr marL="285750" indent="-285750" algn="just">
              <a:buFont typeface="Wingdings" panose="05000000000000000000" pitchFamily="2" charset="2"/>
              <a:buChar char="ü"/>
            </a:pPr>
            <a:r>
              <a:rPr lang="it-IT" sz="1700" dirty="0" smtClean="0"/>
              <a:t> </a:t>
            </a:r>
            <a:r>
              <a:rPr lang="it-IT" sz="1700" b="1" dirty="0" smtClean="0">
                <a:solidFill>
                  <a:srgbClr val="FF0000"/>
                </a:solidFill>
                <a:effectLst>
                  <a:outerShdw blurRad="38100" dist="38100" dir="2700000" algn="tl">
                    <a:srgbClr val="000000">
                      <a:alpha val="43137"/>
                    </a:srgbClr>
                  </a:outerShdw>
                </a:effectLst>
              </a:rPr>
              <a:t>Cause</a:t>
            </a:r>
            <a:r>
              <a:rPr lang="it-IT" sz="1700" dirty="0"/>
              <a:t>: uso dei combustibili fossili (petrolio, carbone, gas naturale),  deforestazione, vari </a:t>
            </a:r>
            <a:r>
              <a:rPr lang="it-IT" sz="1700" dirty="0" smtClean="0"/>
              <a:t>processi </a:t>
            </a:r>
            <a:r>
              <a:rPr lang="it-IT" sz="1700" dirty="0"/>
              <a:t>industriali ed agricoli</a:t>
            </a:r>
            <a:r>
              <a:rPr lang="it-IT" sz="1700" dirty="0" smtClean="0"/>
              <a:t>.</a:t>
            </a:r>
          </a:p>
          <a:p>
            <a:pPr marL="285750" indent="-285750" algn="just">
              <a:buFont typeface="Wingdings" panose="05000000000000000000" pitchFamily="2" charset="2"/>
              <a:buChar char="ü"/>
            </a:pPr>
            <a:r>
              <a:rPr lang="it-IT" sz="1700" dirty="0"/>
              <a:t>La temperatura media globale è già aumentata di circa </a:t>
            </a:r>
            <a:r>
              <a:rPr lang="it-IT" sz="1700" b="1" dirty="0">
                <a:solidFill>
                  <a:srgbClr val="FF0000"/>
                </a:solidFill>
                <a:effectLst>
                  <a:outerShdw blurRad="38100" dist="38100" dir="2700000" algn="tl">
                    <a:srgbClr val="000000">
                      <a:alpha val="43137"/>
                    </a:srgbClr>
                  </a:outerShdw>
                </a:effectLst>
              </a:rPr>
              <a:t>1,2 °C</a:t>
            </a:r>
            <a:r>
              <a:rPr lang="it-IT" sz="1700" b="1" dirty="0">
                <a:effectLst>
                  <a:outerShdw blurRad="38100" dist="38100" dir="2700000" algn="tl">
                    <a:srgbClr val="000000">
                      <a:alpha val="43137"/>
                    </a:srgbClr>
                  </a:outerShdw>
                </a:effectLst>
              </a:rPr>
              <a:t> </a:t>
            </a:r>
            <a:r>
              <a:rPr lang="it-IT" sz="1700" dirty="0"/>
              <a:t>dall’epoca </a:t>
            </a:r>
            <a:r>
              <a:rPr lang="it-IT" sz="1700" dirty="0" err="1"/>
              <a:t>pre</a:t>
            </a:r>
            <a:r>
              <a:rPr lang="it-IT" sz="1700" dirty="0"/>
              <a:t>-industriale.</a:t>
            </a:r>
          </a:p>
          <a:p>
            <a:pPr marL="285750" indent="-285750" algn="just">
              <a:buFont typeface="Wingdings" panose="05000000000000000000" pitchFamily="2" charset="2"/>
              <a:buChar char="ü"/>
            </a:pPr>
            <a:r>
              <a:rPr lang="it-IT" sz="1700" dirty="0" smtClean="0"/>
              <a:t> </a:t>
            </a:r>
            <a:r>
              <a:rPr lang="it-IT" sz="1700" b="1" dirty="0" smtClean="0">
                <a:solidFill>
                  <a:srgbClr val="FF0000"/>
                </a:solidFill>
                <a:effectLst>
                  <a:outerShdw blurRad="38100" dist="38100" dir="2700000" algn="tl">
                    <a:srgbClr val="000000">
                      <a:alpha val="43137"/>
                    </a:srgbClr>
                  </a:outerShdw>
                </a:effectLst>
              </a:rPr>
              <a:t>Effetti </a:t>
            </a:r>
            <a:r>
              <a:rPr lang="it-IT" sz="1700" b="1" dirty="0">
                <a:solidFill>
                  <a:srgbClr val="FF0000"/>
                </a:solidFill>
                <a:effectLst>
                  <a:outerShdw blurRad="38100" dist="38100" dir="2700000" algn="tl">
                    <a:srgbClr val="000000">
                      <a:alpha val="43137"/>
                    </a:srgbClr>
                  </a:outerShdw>
                </a:effectLst>
              </a:rPr>
              <a:t>negativi </a:t>
            </a:r>
            <a:r>
              <a:rPr lang="it-IT" sz="1700" dirty="0"/>
              <a:t>visibili in tutto il mondo: ondate di calore, incendi, trombe d’aria, piogge torrenziali ed alluvioni, innalzamento livello del mare. </a:t>
            </a:r>
          </a:p>
          <a:p>
            <a:pPr marL="285750" indent="-285750" algn="just">
              <a:buFont typeface="Wingdings" panose="05000000000000000000" pitchFamily="2" charset="2"/>
              <a:buChar char="ü"/>
            </a:pPr>
            <a:r>
              <a:rPr lang="it-IT" sz="1700" dirty="0"/>
              <a:t>Anche nel nostro territorio si vedono gli </a:t>
            </a:r>
            <a:r>
              <a:rPr lang="it-IT" sz="1700" dirty="0" smtClean="0"/>
              <a:t>effetti negativi dei cambiamenti climatici.</a:t>
            </a:r>
            <a:endParaRPr lang="it-IT" sz="1700" dirty="0"/>
          </a:p>
          <a:p>
            <a:pPr marL="285750" indent="-285750" algn="just">
              <a:buFont typeface="Wingdings" panose="05000000000000000000" pitchFamily="2" charset="2"/>
              <a:buChar char="ü"/>
            </a:pPr>
            <a:r>
              <a:rPr lang="it-IT" sz="1700" dirty="0"/>
              <a:t>Vi sono danni soprattutto nelle </a:t>
            </a:r>
            <a:r>
              <a:rPr lang="it-IT" sz="1700" b="1" dirty="0">
                <a:solidFill>
                  <a:srgbClr val="FF0000"/>
                </a:solidFill>
                <a:effectLst>
                  <a:outerShdw blurRad="38100" dist="38100" dir="2700000" algn="tl">
                    <a:srgbClr val="000000">
                      <a:alpha val="43137"/>
                    </a:srgbClr>
                  </a:outerShdw>
                </a:effectLst>
              </a:rPr>
              <a:t>parti più povere e vulnerabili </a:t>
            </a:r>
            <a:r>
              <a:rPr lang="it-IT" sz="1700" dirty="0"/>
              <a:t>del mondo (che contribuiscono meno alle emissioni).</a:t>
            </a:r>
          </a:p>
          <a:p>
            <a:pPr marL="285750" indent="-285750" algn="just">
              <a:buFont typeface="Wingdings" panose="05000000000000000000" pitchFamily="2" charset="2"/>
              <a:buChar char="ü"/>
            </a:pPr>
            <a:r>
              <a:rPr lang="it-IT" sz="1700" dirty="0"/>
              <a:t>Occorre </a:t>
            </a:r>
            <a:r>
              <a:rPr lang="it-IT" sz="1700" b="1" dirty="0">
                <a:solidFill>
                  <a:srgbClr val="FF0000"/>
                </a:solidFill>
                <a:effectLst>
                  <a:outerShdw blurRad="38100" dist="38100" dir="2700000" algn="tl">
                    <a:srgbClr val="000000">
                      <a:alpha val="43137"/>
                    </a:srgbClr>
                  </a:outerShdw>
                </a:effectLst>
              </a:rPr>
              <a:t>consapevolezza degli effetti delle emissioni </a:t>
            </a:r>
            <a:r>
              <a:rPr lang="it-IT" sz="1700" b="1" dirty="0" smtClean="0">
                <a:solidFill>
                  <a:srgbClr val="FF0000"/>
                </a:solidFill>
                <a:effectLst>
                  <a:outerShdw blurRad="38100" dist="38100" dir="2700000" algn="tl">
                    <a:srgbClr val="000000">
                      <a:alpha val="43137"/>
                    </a:srgbClr>
                  </a:outerShdw>
                </a:effectLst>
              </a:rPr>
              <a:t>di gas serra </a:t>
            </a:r>
            <a:r>
              <a:rPr lang="it-IT" sz="1700" dirty="0" smtClean="0"/>
              <a:t>sull’ambiente </a:t>
            </a:r>
            <a:r>
              <a:rPr lang="it-IT" sz="1700" dirty="0"/>
              <a:t>per intraprendere azioni volte a ridurle</a:t>
            </a:r>
            <a:r>
              <a:rPr lang="it-IT" sz="1700" dirty="0" smtClean="0"/>
              <a:t>.</a:t>
            </a:r>
            <a:endParaRPr lang="it-IT" sz="1700" dirty="0"/>
          </a:p>
        </p:txBody>
      </p:sp>
      <p:pic>
        <p:nvPicPr>
          <p:cNvPr id="12" name="Immagine 1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496" y="22632"/>
            <a:ext cx="600569" cy="598056"/>
          </a:xfrm>
          <a:prstGeom prst="rect">
            <a:avLst/>
          </a:prstGeom>
        </p:spPr>
      </p:pic>
    </p:spTree>
    <p:extLst>
      <p:ext uri="{BB962C8B-B14F-4D97-AF65-F5344CB8AC3E}">
        <p14:creationId xmlns:p14="http://schemas.microsoft.com/office/powerpoint/2010/main" val="19845221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1" y="4169692"/>
            <a:ext cx="9144000" cy="2185214"/>
          </a:xfrm>
          <a:prstGeom prst="rect">
            <a:avLst/>
          </a:prstGeom>
        </p:spPr>
        <p:txBody>
          <a:bodyPr wrap="square">
            <a:spAutoFit/>
          </a:bodyPr>
          <a:lstStyle/>
          <a:p>
            <a:pPr algn="just"/>
            <a:r>
              <a:rPr lang="it-IT" sz="1700" b="1" dirty="0">
                <a:solidFill>
                  <a:srgbClr val="FF0000"/>
                </a:solidFill>
                <a:effectLst>
                  <a:outerShdw blurRad="38100" dist="38100" dir="2700000" algn="tl">
                    <a:srgbClr val="000000">
                      <a:alpha val="43137"/>
                    </a:srgbClr>
                  </a:outerShdw>
                </a:effectLst>
              </a:rPr>
              <a:t>L</a:t>
            </a:r>
            <a:r>
              <a:rPr lang="it-IT" sz="1700" b="1" dirty="0" smtClean="0">
                <a:solidFill>
                  <a:srgbClr val="FF0000"/>
                </a:solidFill>
                <a:effectLst>
                  <a:outerShdw blurRad="38100" dist="38100" dir="2700000" algn="tl">
                    <a:srgbClr val="000000">
                      <a:alpha val="43137"/>
                    </a:srgbClr>
                  </a:outerShdw>
                </a:effectLst>
              </a:rPr>
              <a:t>’impronta </a:t>
            </a:r>
            <a:r>
              <a:rPr lang="it-IT" sz="1700" b="1" dirty="0">
                <a:solidFill>
                  <a:srgbClr val="FF0000"/>
                </a:solidFill>
                <a:effectLst>
                  <a:outerShdw blurRad="38100" dist="38100" dir="2700000" algn="tl">
                    <a:srgbClr val="000000">
                      <a:alpha val="43137"/>
                    </a:srgbClr>
                  </a:outerShdw>
                </a:effectLst>
              </a:rPr>
              <a:t>carbonica (carbon </a:t>
            </a:r>
            <a:r>
              <a:rPr lang="it-IT" sz="1700" b="1" dirty="0" err="1">
                <a:solidFill>
                  <a:srgbClr val="FF0000"/>
                </a:solidFill>
                <a:effectLst>
                  <a:outerShdw blurRad="38100" dist="38100" dir="2700000" algn="tl">
                    <a:srgbClr val="000000">
                      <a:alpha val="43137"/>
                    </a:srgbClr>
                  </a:outerShdw>
                </a:effectLst>
              </a:rPr>
              <a:t>footprint</a:t>
            </a:r>
            <a:r>
              <a:rPr lang="it-IT" sz="1700" b="1" dirty="0" smtClean="0">
                <a:solidFill>
                  <a:srgbClr val="FF0000"/>
                </a:solidFill>
                <a:effectLst>
                  <a:outerShdw blurRad="38100" dist="38100" dir="2700000" algn="tl">
                    <a:srgbClr val="000000">
                      <a:alpha val="43137"/>
                    </a:srgbClr>
                  </a:outerShdw>
                </a:effectLst>
              </a:rPr>
              <a:t>)</a:t>
            </a:r>
            <a:r>
              <a:rPr lang="it-IT" sz="1700" dirty="0" smtClean="0"/>
              <a:t> è la quantità di gas serra emessa in atmosfera da una particolare attività umana, da un servizio o dall’intero ciclo di vita di un prodotto. </a:t>
            </a:r>
          </a:p>
          <a:p>
            <a:pPr algn="just"/>
            <a:endParaRPr lang="it-IT" sz="1700" dirty="0"/>
          </a:p>
          <a:p>
            <a:pPr algn="just"/>
            <a:r>
              <a:rPr lang="it-IT" sz="1700" dirty="0" smtClean="0"/>
              <a:t>In particolare siamo interessati a calcolare l’impronta carbonica che ciascuno di noi emette nell’ambiente in base ai nostri </a:t>
            </a:r>
            <a:r>
              <a:rPr lang="it-IT" sz="1700" dirty="0"/>
              <a:t>consumi di beni e </a:t>
            </a:r>
            <a:r>
              <a:rPr lang="it-IT" sz="1700" dirty="0" smtClean="0"/>
              <a:t>servizi (</a:t>
            </a:r>
            <a:r>
              <a:rPr lang="it-IT" sz="1700" b="1" dirty="0" smtClean="0">
                <a:solidFill>
                  <a:srgbClr val="FF0000"/>
                </a:solidFill>
                <a:effectLst>
                  <a:outerShdw blurRad="38100" dist="38100" dir="2700000" algn="tl">
                    <a:srgbClr val="000000">
                      <a:alpha val="43137"/>
                    </a:srgbClr>
                  </a:outerShdw>
                </a:effectLst>
              </a:rPr>
              <a:t>impronta carbonica pro-capite</a:t>
            </a:r>
            <a:r>
              <a:rPr lang="it-IT" sz="1700" dirty="0" smtClean="0"/>
              <a:t>). </a:t>
            </a:r>
          </a:p>
          <a:p>
            <a:pPr algn="just"/>
            <a:endParaRPr lang="it-IT" sz="1700" dirty="0" smtClean="0"/>
          </a:p>
          <a:p>
            <a:pPr algn="just"/>
            <a:r>
              <a:rPr lang="it-IT" sz="1700" dirty="0" smtClean="0"/>
              <a:t>Conoscere la nostra impronta carbonica significa </a:t>
            </a:r>
            <a:r>
              <a:rPr lang="it-IT" sz="1700" b="1" dirty="0" smtClean="0">
                <a:solidFill>
                  <a:srgbClr val="FF0000"/>
                </a:solidFill>
                <a:effectLst>
                  <a:outerShdw blurRad="38100" dist="38100" dir="2700000" algn="tl">
                    <a:srgbClr val="000000">
                      <a:alpha val="43137"/>
                    </a:srgbClr>
                  </a:outerShdw>
                </a:effectLst>
              </a:rPr>
              <a:t>avere la consapevolezza </a:t>
            </a:r>
            <a:r>
              <a:rPr lang="it-IT" sz="1700" dirty="0" smtClean="0"/>
              <a:t>dell’effetto del nostro stile di vita sull’ambiente ed agire di conseguenza. </a:t>
            </a:r>
            <a:endParaRPr lang="it-IT" sz="1700" dirty="0"/>
          </a:p>
        </p:txBody>
      </p:sp>
      <p:sp>
        <p:nvSpPr>
          <p:cNvPr id="3" name="Rettangolo 2"/>
          <p:cNvSpPr/>
          <p:nvPr/>
        </p:nvSpPr>
        <p:spPr>
          <a:xfrm>
            <a:off x="0" y="764704"/>
            <a:ext cx="9144000" cy="615553"/>
          </a:xfrm>
          <a:prstGeom prst="rect">
            <a:avLst/>
          </a:prstGeom>
        </p:spPr>
        <p:txBody>
          <a:bodyPr wrap="square">
            <a:spAutoFit/>
          </a:bodyPr>
          <a:lstStyle/>
          <a:p>
            <a:pPr algn="just"/>
            <a:r>
              <a:rPr lang="it-IT" sz="1700" dirty="0"/>
              <a:t>È </a:t>
            </a:r>
            <a:r>
              <a:rPr lang="it-IT" sz="1700" dirty="0" smtClean="0"/>
              <a:t>quindi importante </a:t>
            </a:r>
            <a:r>
              <a:rPr lang="it-IT" sz="1700" dirty="0"/>
              <a:t>determinare </a:t>
            </a:r>
            <a:r>
              <a:rPr lang="it-IT" sz="1700" dirty="0" smtClean="0"/>
              <a:t>le emissioni di gas serra che ciascuno di noi immette nell’ambiente ovvero è importante calcolare la nostra </a:t>
            </a:r>
            <a:r>
              <a:rPr lang="it-IT" sz="1700" b="1" dirty="0" smtClean="0">
                <a:solidFill>
                  <a:srgbClr val="FF0000"/>
                </a:solidFill>
                <a:effectLst>
                  <a:outerShdw blurRad="38100" dist="38100" dir="2700000" algn="tl">
                    <a:srgbClr val="000000">
                      <a:alpha val="43137"/>
                    </a:srgbClr>
                  </a:outerShdw>
                </a:effectLst>
              </a:rPr>
              <a:t>impronta carbonica</a:t>
            </a:r>
            <a:r>
              <a:rPr lang="it-IT" sz="1700" dirty="0" smtClean="0"/>
              <a:t>.</a:t>
            </a:r>
          </a:p>
        </p:txBody>
      </p:sp>
      <p:sp>
        <p:nvSpPr>
          <p:cNvPr id="4" name="Text Box 4"/>
          <p:cNvSpPr txBox="1">
            <a:spLocks noChangeArrowheads="1"/>
          </p:cNvSpPr>
          <p:nvPr/>
        </p:nvSpPr>
        <p:spPr bwMode="auto">
          <a:xfrm>
            <a:off x="1331640" y="193374"/>
            <a:ext cx="7345362" cy="369332"/>
          </a:xfrm>
          <a:prstGeom prst="rect">
            <a:avLst/>
          </a:prstGeom>
          <a:solidFill>
            <a:schemeClr val="bg1">
              <a:lumMod val="95000"/>
            </a:schemeClr>
          </a:solidFill>
          <a:ln w="9525">
            <a:solidFill>
              <a:srgbClr val="FF0000"/>
            </a:solidFill>
            <a:miter lim="800000"/>
            <a:headEnd/>
            <a:tailEnd/>
          </a:ln>
          <a:effectLst>
            <a:outerShdw dist="107763" dir="2700000" algn="ctr" rotWithShape="0">
              <a:srgbClr val="FF0000"/>
            </a:outerShdw>
          </a:effectLst>
        </p:spPr>
        <p:txBody>
          <a:bodyPr>
            <a:spAutoFit/>
          </a:bodyPr>
          <a:lstStyle/>
          <a:p>
            <a:pPr algn="ctr" eaLnBrk="1" fontAlgn="auto" hangingPunct="1">
              <a:spcBef>
                <a:spcPts val="0"/>
              </a:spcBef>
              <a:spcAft>
                <a:spcPts val="0"/>
              </a:spcAft>
              <a:defRPr/>
            </a:pPr>
            <a:r>
              <a:rPr lang="it-IT" b="1" i="1" dirty="0" smtClean="0">
                <a:latin typeface="Arial" charset="0"/>
                <a:cs typeface="+mn-cs"/>
              </a:rPr>
              <a:t>L’impronta carbonica</a:t>
            </a:r>
            <a:endParaRPr lang="it-IT" b="1" dirty="0">
              <a:latin typeface="Arial" charset="0"/>
              <a:cs typeface="+mn-cs"/>
            </a:endParaRPr>
          </a:p>
        </p:txBody>
      </p:sp>
      <p:sp>
        <p:nvSpPr>
          <p:cNvPr id="5" name="Segnaposto numero diapositiva 3"/>
          <p:cNvSpPr txBox="1">
            <a:spLocks/>
          </p:cNvSpPr>
          <p:nvPr/>
        </p:nvSpPr>
        <p:spPr bwMode="auto">
          <a:xfrm>
            <a:off x="7010400" y="188640"/>
            <a:ext cx="2133600" cy="365125"/>
          </a:xfrm>
          <a:prstGeom prst="rect">
            <a:avLst/>
          </a:prstGeom>
          <a:noFill/>
          <a:ln w="9525">
            <a:noFill/>
            <a:miter lim="800000"/>
            <a:headEnd/>
            <a:tailEnd/>
          </a:ln>
        </p:spPr>
        <p:txBody>
          <a:bodyPr anchor="ctr"/>
          <a:lstStyle/>
          <a:p>
            <a:pPr algn="r" eaLnBrk="1" hangingPunct="1"/>
            <a:fld id="{5BB73F92-B833-44D6-A6E4-1043483ED71A}" type="slidenum">
              <a:rPr lang="it-IT" altLang="it-CH" sz="1200">
                <a:solidFill>
                  <a:srgbClr val="898989"/>
                </a:solidFill>
                <a:latin typeface="Calibri" pitchFamily="34" charset="0"/>
              </a:rPr>
              <a:pPr algn="r" eaLnBrk="1" hangingPunct="1"/>
              <a:t>3</a:t>
            </a:fld>
            <a:endParaRPr lang="it-IT" altLang="it-CH" sz="1200" dirty="0">
              <a:solidFill>
                <a:srgbClr val="898989"/>
              </a:solidFill>
              <a:latin typeface="Calibri" pitchFamily="34" charset="0"/>
            </a:endParaRPr>
          </a:p>
        </p:txBody>
      </p:sp>
      <p:pic>
        <p:nvPicPr>
          <p:cNvPr id="6" name="Immagin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5496" y="22632"/>
            <a:ext cx="600569" cy="598056"/>
          </a:xfrm>
          <a:prstGeom prst="rect">
            <a:avLst/>
          </a:prstGeom>
        </p:spPr>
      </p:pic>
      <p:pic>
        <p:nvPicPr>
          <p:cNvPr id="7" name="Immagine 6"/>
          <p:cNvPicPr>
            <a:picLocks noChangeAspect="1"/>
          </p:cNvPicPr>
          <p:nvPr/>
        </p:nvPicPr>
        <p:blipFill>
          <a:blip r:embed="rId3"/>
          <a:stretch>
            <a:fillRect/>
          </a:stretch>
        </p:blipFill>
        <p:spPr>
          <a:xfrm>
            <a:off x="2195736" y="1493812"/>
            <a:ext cx="4603621" cy="2453817"/>
          </a:xfrm>
          <a:prstGeom prst="rect">
            <a:avLst/>
          </a:prstGeom>
        </p:spPr>
      </p:pic>
    </p:spTree>
    <p:extLst>
      <p:ext uri="{BB962C8B-B14F-4D97-AF65-F5344CB8AC3E}">
        <p14:creationId xmlns:p14="http://schemas.microsoft.com/office/powerpoint/2010/main" val="37229303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1331640" y="193374"/>
            <a:ext cx="7345362" cy="369332"/>
          </a:xfrm>
          <a:prstGeom prst="rect">
            <a:avLst/>
          </a:prstGeom>
          <a:solidFill>
            <a:schemeClr val="bg1">
              <a:lumMod val="95000"/>
            </a:schemeClr>
          </a:solidFill>
          <a:ln w="9525">
            <a:solidFill>
              <a:srgbClr val="FF0000"/>
            </a:solidFill>
            <a:miter lim="800000"/>
            <a:headEnd/>
            <a:tailEnd/>
          </a:ln>
          <a:effectLst>
            <a:outerShdw dist="107763" dir="2700000" algn="ctr" rotWithShape="0">
              <a:srgbClr val="FF0000"/>
            </a:outerShdw>
          </a:effectLst>
        </p:spPr>
        <p:txBody>
          <a:bodyPr>
            <a:spAutoFit/>
          </a:bodyPr>
          <a:lstStyle/>
          <a:p>
            <a:pPr algn="ctr" eaLnBrk="1" fontAlgn="auto" hangingPunct="1">
              <a:spcBef>
                <a:spcPts val="0"/>
              </a:spcBef>
              <a:spcAft>
                <a:spcPts val="0"/>
              </a:spcAft>
              <a:defRPr/>
            </a:pPr>
            <a:r>
              <a:rPr lang="it-IT" b="1" i="1" dirty="0">
                <a:latin typeface="Arial" charset="0"/>
                <a:cs typeface="+mn-cs"/>
              </a:rPr>
              <a:t>Per una strategia climatica e piani d’azione</a:t>
            </a:r>
            <a:endParaRPr lang="it-IT" b="1" dirty="0">
              <a:latin typeface="Arial" charset="0"/>
              <a:cs typeface="+mn-cs"/>
            </a:endParaRPr>
          </a:p>
        </p:txBody>
      </p:sp>
      <p:sp>
        <p:nvSpPr>
          <p:cNvPr id="3" name="Segnaposto numero diapositiva 3"/>
          <p:cNvSpPr txBox="1">
            <a:spLocks/>
          </p:cNvSpPr>
          <p:nvPr/>
        </p:nvSpPr>
        <p:spPr bwMode="auto">
          <a:xfrm>
            <a:off x="7010400" y="188640"/>
            <a:ext cx="2133600" cy="365125"/>
          </a:xfrm>
          <a:prstGeom prst="rect">
            <a:avLst/>
          </a:prstGeom>
          <a:noFill/>
          <a:ln w="9525">
            <a:noFill/>
            <a:miter lim="800000"/>
            <a:headEnd/>
            <a:tailEnd/>
          </a:ln>
        </p:spPr>
        <p:txBody>
          <a:bodyPr anchor="ctr"/>
          <a:lstStyle/>
          <a:p>
            <a:pPr algn="r" eaLnBrk="1" hangingPunct="1"/>
            <a:fld id="{5BB73F92-B833-44D6-A6E4-1043483ED71A}" type="slidenum">
              <a:rPr lang="it-IT" altLang="it-CH" sz="1200">
                <a:solidFill>
                  <a:srgbClr val="898989"/>
                </a:solidFill>
                <a:latin typeface="Calibri" pitchFamily="34" charset="0"/>
              </a:rPr>
              <a:pPr algn="r" eaLnBrk="1" hangingPunct="1"/>
              <a:t>4</a:t>
            </a:fld>
            <a:endParaRPr lang="it-IT" altLang="it-CH" sz="1200" dirty="0">
              <a:solidFill>
                <a:srgbClr val="898989"/>
              </a:solidFill>
              <a:latin typeface="Calibri" pitchFamily="34" charset="0"/>
            </a:endParaRPr>
          </a:p>
        </p:txBody>
      </p:sp>
      <p:sp>
        <p:nvSpPr>
          <p:cNvPr id="7" name="Rettangolo 6"/>
          <p:cNvSpPr/>
          <p:nvPr/>
        </p:nvSpPr>
        <p:spPr>
          <a:xfrm>
            <a:off x="0" y="620688"/>
            <a:ext cx="5220073" cy="6232475"/>
          </a:xfrm>
          <a:prstGeom prst="rect">
            <a:avLst/>
          </a:prstGeom>
        </p:spPr>
        <p:txBody>
          <a:bodyPr wrap="square">
            <a:spAutoFit/>
          </a:bodyPr>
          <a:lstStyle/>
          <a:p>
            <a:pPr marL="285750" indent="-285750" algn="just">
              <a:buFont typeface="Arial" panose="020B0604020202020204" pitchFamily="34" charset="0"/>
              <a:buChar char="•"/>
            </a:pPr>
            <a:r>
              <a:rPr lang="it-IT" sz="1700" dirty="0"/>
              <a:t>L’UE ha deciso di ridurre le emissioni nette </a:t>
            </a:r>
            <a:r>
              <a:rPr lang="it-IT" sz="1700" b="1" dirty="0">
                <a:solidFill>
                  <a:srgbClr val="FF0000"/>
                </a:solidFill>
                <a:effectLst>
                  <a:outerShdw blurRad="38100" dist="38100" dir="2700000" algn="tl">
                    <a:srgbClr val="000000">
                      <a:alpha val="43137"/>
                    </a:srgbClr>
                  </a:outerShdw>
                </a:effectLst>
              </a:rPr>
              <a:t>del 55% entro il 2030 </a:t>
            </a:r>
            <a:r>
              <a:rPr lang="it-IT" sz="1700" dirty="0"/>
              <a:t>rispetto al 1990 e di </a:t>
            </a:r>
            <a:r>
              <a:rPr lang="it-IT" sz="1700" b="1" dirty="0">
                <a:solidFill>
                  <a:srgbClr val="FF0000"/>
                </a:solidFill>
                <a:effectLst>
                  <a:outerShdw blurRad="38100" dist="38100" dir="2700000" algn="tl">
                    <a:srgbClr val="000000">
                      <a:alpha val="43137"/>
                    </a:srgbClr>
                  </a:outerShdw>
                </a:effectLst>
              </a:rPr>
              <a:t>azzerarle</a:t>
            </a:r>
            <a:r>
              <a:rPr lang="it-IT" sz="1700" dirty="0"/>
              <a:t> </a:t>
            </a:r>
            <a:r>
              <a:rPr lang="it-IT" sz="1700" b="1" dirty="0">
                <a:solidFill>
                  <a:srgbClr val="FF0000"/>
                </a:solidFill>
                <a:effectLst>
                  <a:outerShdw blurRad="38100" dist="38100" dir="2700000" algn="tl">
                    <a:srgbClr val="000000">
                      <a:alpha val="43137"/>
                    </a:srgbClr>
                  </a:outerShdw>
                </a:effectLst>
              </a:rPr>
              <a:t>entro il 2050</a:t>
            </a:r>
            <a:r>
              <a:rPr lang="it-IT" sz="1700" dirty="0"/>
              <a:t>. Per fare ciò sono necessari cambiamenti strutturali che richiedono innovazioni tecnologiche, sociali e culturali</a:t>
            </a:r>
            <a:r>
              <a:rPr lang="it-IT" sz="1700" dirty="0" smtClean="0"/>
              <a:t>.</a:t>
            </a:r>
          </a:p>
          <a:p>
            <a:pPr algn="just"/>
            <a:endParaRPr lang="it-IT" sz="1400" dirty="0"/>
          </a:p>
          <a:p>
            <a:pPr marL="285750" indent="-285750" algn="just">
              <a:buFont typeface="Arial" panose="020B0604020202020204" pitchFamily="34" charset="0"/>
              <a:buChar char="•"/>
            </a:pPr>
            <a:r>
              <a:rPr lang="it-IT" sz="1700" dirty="0"/>
              <a:t>Tutti i settori della società e tutti i livelli istituzionali devono concorrere al conseguimento degli obiettivi; è </a:t>
            </a:r>
            <a:r>
              <a:rPr lang="it-IT" sz="1700" b="1" dirty="0">
                <a:solidFill>
                  <a:srgbClr val="FF0000"/>
                </a:solidFill>
                <a:effectLst>
                  <a:outerShdw blurRad="38100" dist="38100" dir="2700000" algn="tl">
                    <a:srgbClr val="000000">
                      <a:alpha val="43137"/>
                    </a:srgbClr>
                  </a:outerShdw>
                </a:effectLst>
              </a:rPr>
              <a:t>l’interazione</a:t>
            </a:r>
            <a:r>
              <a:rPr lang="it-IT" sz="1700" dirty="0"/>
              <a:t> tra azioni dall’alto e azioni dal basso che può innescare la </a:t>
            </a:r>
            <a:r>
              <a:rPr lang="it-IT" sz="1700" dirty="0" smtClean="0"/>
              <a:t>trasformazione </a:t>
            </a:r>
            <a:r>
              <a:rPr lang="it-IT" sz="1700" dirty="0"/>
              <a:t>necessaria</a:t>
            </a:r>
            <a:r>
              <a:rPr lang="it-IT" sz="1700" dirty="0" smtClean="0"/>
              <a:t>.</a:t>
            </a:r>
          </a:p>
          <a:p>
            <a:pPr algn="just"/>
            <a:endParaRPr lang="it-IT" sz="1400" dirty="0"/>
          </a:p>
          <a:p>
            <a:pPr marL="285750" indent="-285750" algn="just">
              <a:buFont typeface="Arial" panose="020B0604020202020204" pitchFamily="34" charset="0"/>
              <a:buChar char="•"/>
            </a:pPr>
            <a:r>
              <a:rPr lang="it-IT" sz="1700" dirty="0"/>
              <a:t>A livello locale occorre una strategia climatica e dei piani d’azione, da costruire con </a:t>
            </a:r>
            <a:r>
              <a:rPr lang="it-IT" sz="1700" b="1" dirty="0">
                <a:solidFill>
                  <a:srgbClr val="FF0000"/>
                </a:solidFill>
                <a:effectLst>
                  <a:outerShdw blurRad="38100" dist="38100" dir="2700000" algn="tl">
                    <a:srgbClr val="000000">
                      <a:alpha val="43137"/>
                    </a:srgbClr>
                  </a:outerShdw>
                </a:effectLst>
              </a:rPr>
              <a:t>un processo partecipato</a:t>
            </a:r>
            <a:r>
              <a:rPr lang="it-IT" sz="1700" dirty="0"/>
              <a:t> </a:t>
            </a:r>
            <a:r>
              <a:rPr lang="it-IT" sz="1700" dirty="0" smtClean="0"/>
              <a:t>e animato </a:t>
            </a:r>
            <a:r>
              <a:rPr lang="it-IT" sz="1700" dirty="0"/>
              <a:t>dalle Pubbliche Amministrazioni  con il concorso attivo di tutti i soggetti della società civile: cittadini, imprese ed in particolare i giovani</a:t>
            </a:r>
            <a:r>
              <a:rPr lang="it-IT" sz="1700" dirty="0" smtClean="0"/>
              <a:t>.</a:t>
            </a:r>
          </a:p>
          <a:p>
            <a:pPr algn="just"/>
            <a:endParaRPr lang="it-IT" sz="1400" dirty="0"/>
          </a:p>
          <a:p>
            <a:pPr marL="285750" indent="-285750" algn="just">
              <a:buFont typeface="Arial" panose="020B0604020202020204" pitchFamily="34" charset="0"/>
              <a:buChar char="•"/>
            </a:pPr>
            <a:r>
              <a:rPr lang="it-IT" sz="1700" dirty="0"/>
              <a:t>Grazie ai </a:t>
            </a:r>
            <a:r>
              <a:rPr lang="it-IT" sz="1700" b="1" dirty="0">
                <a:solidFill>
                  <a:srgbClr val="FF0000"/>
                </a:solidFill>
                <a:effectLst>
                  <a:outerShdw blurRad="38100" dist="38100" dir="2700000" algn="tl">
                    <a:srgbClr val="000000">
                      <a:alpha val="43137"/>
                    </a:srgbClr>
                  </a:outerShdw>
                </a:effectLst>
              </a:rPr>
              <a:t>Tavoli di Lavoro per il Clima</a:t>
            </a:r>
            <a:r>
              <a:rPr lang="it-IT" sz="1700" dirty="0"/>
              <a:t>, i cittadini, le imprese e gli altri soggetti della società civile, sostenuti dalle Pubbliche Amministrazioni elaborano piani d’azione per cambiare gli stili di vita</a:t>
            </a:r>
            <a:r>
              <a:rPr lang="it-IT" sz="1700" dirty="0" smtClean="0"/>
              <a:t>.</a:t>
            </a:r>
          </a:p>
        </p:txBody>
      </p:sp>
      <p:sp>
        <p:nvSpPr>
          <p:cNvPr id="9" name="Connettore 8"/>
          <p:cNvSpPr/>
          <p:nvPr/>
        </p:nvSpPr>
        <p:spPr>
          <a:xfrm rot="18883594">
            <a:off x="4936117" y="1484596"/>
            <a:ext cx="2304256" cy="1152128"/>
          </a:xfrm>
          <a:prstGeom prst="flowChartConnector">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a:solidFill>
                  <a:schemeClr val="tx2"/>
                </a:solidFill>
              </a:rPr>
              <a:t>Cittadini </a:t>
            </a:r>
          </a:p>
          <a:p>
            <a:pPr algn="ctr"/>
            <a:r>
              <a:rPr lang="it-IT" b="1" dirty="0">
                <a:solidFill>
                  <a:schemeClr val="tx2"/>
                </a:solidFill>
              </a:rPr>
              <a:t>(consumatori)</a:t>
            </a:r>
          </a:p>
        </p:txBody>
      </p:sp>
      <p:sp>
        <p:nvSpPr>
          <p:cNvPr id="10" name="Connettore 9"/>
          <p:cNvSpPr/>
          <p:nvPr/>
        </p:nvSpPr>
        <p:spPr>
          <a:xfrm rot="1962702">
            <a:off x="6932834" y="1367973"/>
            <a:ext cx="2304256" cy="1152128"/>
          </a:xfrm>
          <a:prstGeom prst="flowChartConnector">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a:solidFill>
                  <a:schemeClr val="tx2"/>
                </a:solidFill>
              </a:rPr>
              <a:t>Imprese </a:t>
            </a:r>
          </a:p>
          <a:p>
            <a:pPr algn="ctr"/>
            <a:r>
              <a:rPr lang="it-IT" b="1" dirty="0">
                <a:solidFill>
                  <a:schemeClr val="tx2"/>
                </a:solidFill>
              </a:rPr>
              <a:t>(produttori)</a:t>
            </a:r>
          </a:p>
        </p:txBody>
      </p:sp>
      <p:sp>
        <p:nvSpPr>
          <p:cNvPr id="11" name="Connettore 10"/>
          <p:cNvSpPr/>
          <p:nvPr/>
        </p:nvSpPr>
        <p:spPr>
          <a:xfrm>
            <a:off x="5940153" y="4365105"/>
            <a:ext cx="2304256" cy="1152128"/>
          </a:xfrm>
          <a:prstGeom prst="flowChartConnector">
            <a:avLst/>
          </a:prstGeom>
          <a:noFill/>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it-IT" b="1" dirty="0">
                <a:solidFill>
                  <a:schemeClr val="tx2"/>
                </a:solidFill>
              </a:rPr>
              <a:t>Amministrazioni </a:t>
            </a:r>
          </a:p>
          <a:p>
            <a:pPr algn="ctr"/>
            <a:r>
              <a:rPr lang="it-IT" b="1" dirty="0">
                <a:solidFill>
                  <a:schemeClr val="tx2"/>
                </a:solidFill>
              </a:rPr>
              <a:t>(decisori)</a:t>
            </a:r>
          </a:p>
        </p:txBody>
      </p:sp>
      <p:sp>
        <p:nvSpPr>
          <p:cNvPr id="12" name="Connettore 11"/>
          <p:cNvSpPr/>
          <p:nvPr/>
        </p:nvSpPr>
        <p:spPr>
          <a:xfrm>
            <a:off x="5832424" y="2025128"/>
            <a:ext cx="2556000" cy="2556000"/>
          </a:xfrm>
          <a:prstGeom prst="flowChartConnector">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it-IT" b="1" dirty="0">
                <a:solidFill>
                  <a:srgbClr val="FF0000"/>
                </a:solidFill>
              </a:rPr>
              <a:t>Società civile</a:t>
            </a:r>
          </a:p>
          <a:p>
            <a:pPr algn="ctr"/>
            <a:r>
              <a:rPr lang="it-IT" b="1" dirty="0">
                <a:solidFill>
                  <a:srgbClr val="FF0000"/>
                </a:solidFill>
              </a:rPr>
              <a:t>(Tavoli per il Clima)</a:t>
            </a:r>
          </a:p>
        </p:txBody>
      </p:sp>
      <p:pic>
        <p:nvPicPr>
          <p:cNvPr id="13" name="Immagine 1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5496" y="22632"/>
            <a:ext cx="600569" cy="598056"/>
          </a:xfrm>
          <a:prstGeom prst="rect">
            <a:avLst/>
          </a:prstGeom>
        </p:spPr>
      </p:pic>
    </p:spTree>
    <p:extLst>
      <p:ext uri="{BB962C8B-B14F-4D97-AF65-F5344CB8AC3E}">
        <p14:creationId xmlns:p14="http://schemas.microsoft.com/office/powerpoint/2010/main" val="15686435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0" y="792574"/>
            <a:ext cx="9144000" cy="3231654"/>
          </a:xfrm>
          <a:prstGeom prst="rect">
            <a:avLst/>
          </a:prstGeom>
        </p:spPr>
        <p:txBody>
          <a:bodyPr wrap="square">
            <a:spAutoFit/>
          </a:bodyPr>
          <a:lstStyle/>
          <a:p>
            <a:pPr algn="just"/>
            <a:r>
              <a:rPr lang="it-IT" sz="1700" dirty="0" smtClean="0"/>
              <a:t>Dalla fine degli anni ‘90 si è iniziato a misurare l’impatto che ciascuno di noi ha sull’ambiente grazie al concetto di </a:t>
            </a:r>
            <a:r>
              <a:rPr lang="it-IT" sz="1700" b="1" dirty="0" smtClean="0">
                <a:solidFill>
                  <a:srgbClr val="FF0000"/>
                </a:solidFill>
                <a:effectLst>
                  <a:outerShdw blurRad="38100" dist="38100" dir="2700000" algn="tl">
                    <a:srgbClr val="000000">
                      <a:alpha val="43137"/>
                    </a:srgbClr>
                  </a:outerShdw>
                </a:effectLst>
              </a:rPr>
              <a:t>impronta ecologica</a:t>
            </a:r>
            <a:r>
              <a:rPr lang="it-IT" sz="1700" dirty="0"/>
              <a:t> </a:t>
            </a:r>
            <a:r>
              <a:rPr lang="it-IT" sz="1700" dirty="0" smtClean="0"/>
              <a:t>che rappresenta </a:t>
            </a:r>
            <a:r>
              <a:rPr lang="it-IT" sz="1700" dirty="0"/>
              <a:t>l’area totale di </a:t>
            </a:r>
            <a:r>
              <a:rPr lang="it-IT" sz="1700" dirty="0" smtClean="0"/>
              <a:t>terra e di mare necessaria </a:t>
            </a:r>
            <a:r>
              <a:rPr lang="it-IT" sz="1700" dirty="0"/>
              <a:t>per produrre le risorse che </a:t>
            </a:r>
            <a:r>
              <a:rPr lang="it-IT" sz="1700" dirty="0" smtClean="0"/>
              <a:t>una popolazione </a:t>
            </a:r>
            <a:r>
              <a:rPr lang="it-IT" sz="1700" dirty="0"/>
              <a:t>consuma e per assimilare i rifiuti che la popolazione stessa produce; si calcola in </a:t>
            </a:r>
            <a:r>
              <a:rPr lang="it-IT" sz="1700" b="1" dirty="0">
                <a:solidFill>
                  <a:srgbClr val="FF0000"/>
                </a:solidFill>
                <a:effectLst>
                  <a:outerShdw blurRad="38100" dist="38100" dir="2700000" algn="tl">
                    <a:srgbClr val="000000">
                      <a:alpha val="43137"/>
                    </a:srgbClr>
                  </a:outerShdw>
                </a:effectLst>
              </a:rPr>
              <a:t>ettari di aree </a:t>
            </a:r>
            <a:r>
              <a:rPr lang="it-IT" sz="1700" dirty="0"/>
              <a:t>biologiche produttive della terra e del mare che sono necessarie per ripristinare le risorse consumate </a:t>
            </a:r>
            <a:r>
              <a:rPr lang="it-IT" sz="1700" dirty="0" smtClean="0"/>
              <a:t>dall’uomo (1 ettaro:10.000 m</a:t>
            </a:r>
            <a:r>
              <a:rPr lang="it-IT" sz="1700" baseline="30000" dirty="0" smtClean="0"/>
              <a:t>2</a:t>
            </a:r>
            <a:r>
              <a:rPr lang="it-IT" sz="1700" dirty="0" smtClean="0"/>
              <a:t>).</a:t>
            </a:r>
            <a:endParaRPr lang="it-IT" sz="1700" dirty="0" smtClean="0"/>
          </a:p>
          <a:p>
            <a:pPr algn="just"/>
            <a:r>
              <a:rPr lang="it-IT" sz="1700" dirty="0" smtClean="0"/>
              <a:t> </a:t>
            </a:r>
            <a:endParaRPr lang="it-IT" sz="1700" dirty="0"/>
          </a:p>
          <a:p>
            <a:pPr algn="just"/>
            <a:r>
              <a:rPr lang="it-IT" sz="1700" dirty="0" smtClean="0"/>
              <a:t>Il riscaldamento globale ed i cambiamenti climatici hanno richiesto una maggior attenzione alle emissioni di gas serra nell’ambiente e quindi si è passati al concetto di </a:t>
            </a:r>
            <a:r>
              <a:rPr lang="it-IT" sz="1700" b="1" dirty="0" smtClean="0">
                <a:solidFill>
                  <a:srgbClr val="FF0000"/>
                </a:solidFill>
                <a:effectLst>
                  <a:outerShdw blurRad="38100" dist="38100" dir="2700000" algn="tl">
                    <a:srgbClr val="000000">
                      <a:alpha val="43137"/>
                    </a:srgbClr>
                  </a:outerShdw>
                </a:effectLst>
              </a:rPr>
              <a:t>impronta carbonica</a:t>
            </a:r>
            <a:r>
              <a:rPr lang="it-IT" sz="1700" dirty="0"/>
              <a:t> </a:t>
            </a:r>
            <a:r>
              <a:rPr lang="it-IT" sz="1700" dirty="0" smtClean="0"/>
              <a:t>che rappresenta la quantità </a:t>
            </a:r>
            <a:r>
              <a:rPr lang="it-IT" sz="1700" dirty="0"/>
              <a:t>di gas serra emessa in atmosfera da una particolare attività umana, da un servizio o dall’intero ciclo di vita di un </a:t>
            </a:r>
            <a:r>
              <a:rPr lang="it-IT" sz="1700" dirty="0" smtClean="0"/>
              <a:t>prodotto. Si calcola in </a:t>
            </a:r>
            <a:r>
              <a:rPr lang="it-IT" sz="1700" b="1" dirty="0" smtClean="0">
                <a:solidFill>
                  <a:srgbClr val="FF0000"/>
                </a:solidFill>
                <a:effectLst>
                  <a:outerShdw blurRad="38100" dist="38100" dir="2700000" algn="tl">
                    <a:srgbClr val="000000">
                      <a:alpha val="43137"/>
                    </a:srgbClr>
                  </a:outerShdw>
                </a:effectLst>
              </a:rPr>
              <a:t>kgCO2eq</a:t>
            </a:r>
            <a:r>
              <a:rPr lang="it-IT" sz="1700" dirty="0" smtClean="0"/>
              <a:t> (CO2 equivalente).</a:t>
            </a:r>
            <a:endParaRPr lang="it-IT" sz="1700" dirty="0"/>
          </a:p>
        </p:txBody>
      </p:sp>
      <p:sp>
        <p:nvSpPr>
          <p:cNvPr id="3" name="Text Box 4"/>
          <p:cNvSpPr txBox="1">
            <a:spLocks noChangeArrowheads="1"/>
          </p:cNvSpPr>
          <p:nvPr/>
        </p:nvSpPr>
        <p:spPr bwMode="auto">
          <a:xfrm>
            <a:off x="1331640" y="193374"/>
            <a:ext cx="7345362" cy="369332"/>
          </a:xfrm>
          <a:prstGeom prst="rect">
            <a:avLst/>
          </a:prstGeom>
          <a:solidFill>
            <a:schemeClr val="bg1">
              <a:lumMod val="95000"/>
            </a:schemeClr>
          </a:solidFill>
          <a:ln w="9525">
            <a:solidFill>
              <a:srgbClr val="FF0000"/>
            </a:solidFill>
            <a:miter lim="800000"/>
            <a:headEnd/>
            <a:tailEnd/>
          </a:ln>
          <a:effectLst>
            <a:outerShdw dist="107763" dir="2700000" algn="ctr" rotWithShape="0">
              <a:srgbClr val="FF0000"/>
            </a:outerShdw>
          </a:effectLst>
        </p:spPr>
        <p:txBody>
          <a:bodyPr>
            <a:spAutoFit/>
          </a:bodyPr>
          <a:lstStyle/>
          <a:p>
            <a:pPr algn="ctr" eaLnBrk="1" fontAlgn="auto" hangingPunct="1">
              <a:spcBef>
                <a:spcPts val="0"/>
              </a:spcBef>
              <a:spcAft>
                <a:spcPts val="0"/>
              </a:spcAft>
              <a:defRPr/>
            </a:pPr>
            <a:r>
              <a:rPr lang="it-IT" b="1" i="1" dirty="0">
                <a:latin typeface="Arial" charset="0"/>
                <a:cs typeface="+mn-cs"/>
              </a:rPr>
              <a:t>Impronta carbonica vs. impronta ecologica</a:t>
            </a:r>
            <a:endParaRPr lang="it-IT" b="1" dirty="0">
              <a:latin typeface="Arial" charset="0"/>
              <a:cs typeface="+mn-cs"/>
            </a:endParaRPr>
          </a:p>
        </p:txBody>
      </p:sp>
      <p:pic>
        <p:nvPicPr>
          <p:cNvPr id="5" name="Immagin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29572" y="4058289"/>
            <a:ext cx="4630368" cy="2636912"/>
          </a:xfrm>
          <a:prstGeom prst="rect">
            <a:avLst/>
          </a:prstGeom>
        </p:spPr>
      </p:pic>
      <p:pic>
        <p:nvPicPr>
          <p:cNvPr id="6" name="Immagin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276957" y="4571836"/>
            <a:ext cx="3867043" cy="1904519"/>
          </a:xfrm>
          <a:prstGeom prst="rect">
            <a:avLst/>
          </a:prstGeom>
        </p:spPr>
      </p:pic>
      <p:sp>
        <p:nvSpPr>
          <p:cNvPr id="7" name="CasellaDiTesto 6"/>
          <p:cNvSpPr txBox="1"/>
          <p:nvPr/>
        </p:nvSpPr>
        <p:spPr>
          <a:xfrm>
            <a:off x="2597970" y="6048870"/>
            <a:ext cx="2520280" cy="646331"/>
          </a:xfrm>
          <a:prstGeom prst="rect">
            <a:avLst/>
          </a:prstGeom>
          <a:solidFill>
            <a:schemeClr val="bg1"/>
          </a:solidFill>
        </p:spPr>
        <p:txBody>
          <a:bodyPr wrap="square" rtlCol="0">
            <a:spAutoFit/>
          </a:bodyPr>
          <a:lstStyle/>
          <a:p>
            <a:r>
              <a:rPr lang="it-IT" b="1" dirty="0"/>
              <a:t>Impronta ecologica</a:t>
            </a:r>
          </a:p>
          <a:p>
            <a:endParaRPr lang="it-IT" b="1" dirty="0"/>
          </a:p>
        </p:txBody>
      </p:sp>
      <p:sp>
        <p:nvSpPr>
          <p:cNvPr id="8" name="CasellaDiTesto 7"/>
          <p:cNvSpPr txBox="1"/>
          <p:nvPr/>
        </p:nvSpPr>
        <p:spPr>
          <a:xfrm>
            <a:off x="6507100" y="6372036"/>
            <a:ext cx="2520280" cy="369332"/>
          </a:xfrm>
          <a:prstGeom prst="rect">
            <a:avLst/>
          </a:prstGeom>
          <a:solidFill>
            <a:schemeClr val="bg1"/>
          </a:solidFill>
        </p:spPr>
        <p:txBody>
          <a:bodyPr wrap="square" rtlCol="0">
            <a:spAutoFit/>
          </a:bodyPr>
          <a:lstStyle/>
          <a:p>
            <a:r>
              <a:rPr lang="it-IT" b="1" dirty="0"/>
              <a:t>Impronta </a:t>
            </a:r>
            <a:r>
              <a:rPr lang="it-IT" b="1" dirty="0" smtClean="0"/>
              <a:t>carbonica</a:t>
            </a:r>
            <a:endParaRPr lang="it-IT" b="1" dirty="0"/>
          </a:p>
        </p:txBody>
      </p:sp>
      <p:sp>
        <p:nvSpPr>
          <p:cNvPr id="9" name="Segnaposto numero diapositiva 3"/>
          <p:cNvSpPr txBox="1">
            <a:spLocks/>
          </p:cNvSpPr>
          <p:nvPr/>
        </p:nvSpPr>
        <p:spPr bwMode="auto">
          <a:xfrm>
            <a:off x="7010400" y="188640"/>
            <a:ext cx="2133600" cy="365125"/>
          </a:xfrm>
          <a:prstGeom prst="rect">
            <a:avLst/>
          </a:prstGeom>
          <a:noFill/>
          <a:ln w="9525">
            <a:noFill/>
            <a:miter lim="800000"/>
            <a:headEnd/>
            <a:tailEnd/>
          </a:ln>
        </p:spPr>
        <p:txBody>
          <a:bodyPr anchor="ctr"/>
          <a:lstStyle/>
          <a:p>
            <a:pPr algn="r" eaLnBrk="1" hangingPunct="1"/>
            <a:fld id="{5BB73F92-B833-44D6-A6E4-1043483ED71A}" type="slidenum">
              <a:rPr lang="it-IT" altLang="it-CH" sz="1200">
                <a:solidFill>
                  <a:srgbClr val="898989"/>
                </a:solidFill>
                <a:latin typeface="Calibri" pitchFamily="34" charset="0"/>
              </a:rPr>
              <a:pPr algn="r" eaLnBrk="1" hangingPunct="1"/>
              <a:t>5</a:t>
            </a:fld>
            <a:endParaRPr lang="it-IT" altLang="it-CH" sz="1200" dirty="0">
              <a:solidFill>
                <a:srgbClr val="898989"/>
              </a:solidFill>
              <a:latin typeface="Calibri" pitchFamily="34" charset="0"/>
            </a:endParaRPr>
          </a:p>
        </p:txBody>
      </p:sp>
      <p:pic>
        <p:nvPicPr>
          <p:cNvPr id="10" name="Immagine 9"/>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5496" y="22632"/>
            <a:ext cx="600569" cy="598056"/>
          </a:xfrm>
          <a:prstGeom prst="rect">
            <a:avLst/>
          </a:prstGeom>
        </p:spPr>
      </p:pic>
    </p:spTree>
    <p:extLst>
      <p:ext uri="{BB962C8B-B14F-4D97-AF65-F5344CB8AC3E}">
        <p14:creationId xmlns:p14="http://schemas.microsoft.com/office/powerpoint/2010/main" val="42797361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1258888" y="106785"/>
            <a:ext cx="7345362" cy="369332"/>
          </a:xfrm>
          <a:prstGeom prst="rect">
            <a:avLst/>
          </a:prstGeom>
          <a:solidFill>
            <a:schemeClr val="bg1">
              <a:lumMod val="95000"/>
            </a:schemeClr>
          </a:solidFill>
          <a:ln w="9525">
            <a:solidFill>
              <a:srgbClr val="FF0000"/>
            </a:solidFill>
            <a:miter lim="800000"/>
            <a:headEnd/>
            <a:tailEnd/>
          </a:ln>
          <a:effectLst>
            <a:outerShdw dist="107763" dir="2700000" algn="ctr" rotWithShape="0">
              <a:srgbClr val="FF0000"/>
            </a:outerShdw>
          </a:effectLst>
        </p:spPr>
        <p:txBody>
          <a:bodyPr>
            <a:spAutoFit/>
          </a:bodyPr>
          <a:lstStyle/>
          <a:p>
            <a:pPr algn="ctr" eaLnBrk="1" fontAlgn="auto" hangingPunct="1">
              <a:spcBef>
                <a:spcPts val="0"/>
              </a:spcBef>
              <a:spcAft>
                <a:spcPts val="0"/>
              </a:spcAft>
              <a:defRPr/>
            </a:pPr>
            <a:r>
              <a:rPr lang="it-IT" b="1" i="1" dirty="0" smtClean="0">
                <a:latin typeface="Arial" charset="0"/>
                <a:cs typeface="+mn-cs"/>
              </a:rPr>
              <a:t>Che cosa sono i </a:t>
            </a:r>
            <a:r>
              <a:rPr lang="it-IT" b="1" i="1" dirty="0">
                <a:latin typeface="Arial" charset="0"/>
                <a:cs typeface="+mn-cs"/>
              </a:rPr>
              <a:t>gas ad effetto </a:t>
            </a:r>
            <a:r>
              <a:rPr lang="it-IT" b="1" i="1" dirty="0" smtClean="0">
                <a:latin typeface="Arial" charset="0"/>
                <a:cs typeface="+mn-cs"/>
              </a:rPr>
              <a:t>serra?</a:t>
            </a:r>
            <a:endParaRPr lang="it-IT" b="1" dirty="0">
              <a:latin typeface="Arial" charset="0"/>
              <a:cs typeface="+mn-cs"/>
            </a:endParaRPr>
          </a:p>
        </p:txBody>
      </p:sp>
      <p:sp>
        <p:nvSpPr>
          <p:cNvPr id="4" name="Rettangolo 3"/>
          <p:cNvSpPr/>
          <p:nvPr/>
        </p:nvSpPr>
        <p:spPr>
          <a:xfrm>
            <a:off x="0" y="620688"/>
            <a:ext cx="9144000" cy="4401205"/>
          </a:xfrm>
          <a:prstGeom prst="rect">
            <a:avLst/>
          </a:prstGeom>
        </p:spPr>
        <p:txBody>
          <a:bodyPr wrap="square">
            <a:spAutoFit/>
          </a:bodyPr>
          <a:lstStyle/>
          <a:p>
            <a:pPr algn="just"/>
            <a:r>
              <a:rPr lang="it-IT" sz="1700" dirty="0"/>
              <a:t>I </a:t>
            </a:r>
            <a:r>
              <a:rPr lang="it-IT" sz="1700" b="1" dirty="0">
                <a:solidFill>
                  <a:srgbClr val="FF0000"/>
                </a:solidFill>
                <a:effectLst>
                  <a:outerShdw blurRad="38100" dist="38100" dir="2700000" algn="tl">
                    <a:srgbClr val="000000">
                      <a:alpha val="43137"/>
                    </a:srgbClr>
                  </a:outerShdw>
                </a:effectLst>
              </a:rPr>
              <a:t>gas ad effetto serra </a:t>
            </a:r>
            <a:r>
              <a:rPr lang="it-IT" sz="1700" dirty="0"/>
              <a:t>(GHG - GreenHouse Gases), secondo il protocollo di </a:t>
            </a:r>
            <a:r>
              <a:rPr lang="it-IT" sz="1700" dirty="0" smtClean="0"/>
              <a:t>Kyoto, </a:t>
            </a:r>
            <a:r>
              <a:rPr lang="it-IT" sz="1700" dirty="0"/>
              <a:t>sono i seguenti:</a:t>
            </a:r>
          </a:p>
          <a:p>
            <a:pPr marL="285750" indent="-285750" algn="just">
              <a:buFont typeface="Arial" panose="020B0604020202020204" pitchFamily="34" charset="0"/>
              <a:buChar char="•"/>
            </a:pPr>
            <a:r>
              <a:rPr lang="it-IT" sz="1700" dirty="0"/>
              <a:t>la </a:t>
            </a:r>
            <a:r>
              <a:rPr lang="it-IT" sz="1700" b="1" dirty="0" smtClean="0">
                <a:solidFill>
                  <a:srgbClr val="FF0000"/>
                </a:solidFill>
                <a:effectLst>
                  <a:outerShdw blurRad="38100" dist="38100" dir="2700000" algn="tl">
                    <a:srgbClr val="000000">
                      <a:alpha val="43137"/>
                    </a:srgbClr>
                  </a:outerShdw>
                </a:effectLst>
              </a:rPr>
              <a:t>CO2 </a:t>
            </a:r>
            <a:r>
              <a:rPr lang="it-IT" sz="1700" dirty="0" smtClean="0"/>
              <a:t>(biossido di carbonio o anidride carbonica), </a:t>
            </a:r>
            <a:r>
              <a:rPr lang="it-IT" sz="1700" dirty="0"/>
              <a:t>prodotta dall'impiego dei combustibili fossili in tutte le attività energetiche e industriali oltre che nei trasporti;</a:t>
            </a:r>
          </a:p>
          <a:p>
            <a:pPr marL="285750" indent="-285750" algn="just">
              <a:buFont typeface="Arial" panose="020B0604020202020204" pitchFamily="34" charset="0"/>
              <a:buChar char="•"/>
            </a:pPr>
            <a:r>
              <a:rPr lang="it-IT" sz="1700" dirty="0"/>
              <a:t>il </a:t>
            </a:r>
            <a:r>
              <a:rPr lang="it-IT" sz="1700" b="1" dirty="0">
                <a:solidFill>
                  <a:srgbClr val="FF0000"/>
                </a:solidFill>
                <a:effectLst>
                  <a:outerShdw blurRad="38100" dist="38100" dir="2700000" algn="tl">
                    <a:srgbClr val="000000">
                      <a:alpha val="43137"/>
                    </a:srgbClr>
                  </a:outerShdw>
                </a:effectLst>
              </a:rPr>
              <a:t>CH4</a:t>
            </a:r>
            <a:r>
              <a:rPr lang="it-IT" sz="1700" dirty="0"/>
              <a:t> (metano), prodotto dalle discariche dei rifiuti, dagli allevamenti zootecnici e dalle coltivazioni di riso;</a:t>
            </a:r>
          </a:p>
          <a:p>
            <a:pPr marL="285750" indent="-285750" algn="just">
              <a:buFont typeface="Arial" panose="020B0604020202020204" pitchFamily="34" charset="0"/>
              <a:buChar char="•"/>
            </a:pPr>
            <a:r>
              <a:rPr lang="it-IT" sz="1700" dirty="0"/>
              <a:t>l'</a:t>
            </a:r>
            <a:r>
              <a:rPr lang="it-IT" sz="1700" b="1" dirty="0">
                <a:solidFill>
                  <a:srgbClr val="FF0000"/>
                </a:solidFill>
                <a:effectLst>
                  <a:outerShdw blurRad="38100" dist="38100" dir="2700000" algn="tl">
                    <a:srgbClr val="000000">
                      <a:alpha val="43137"/>
                    </a:srgbClr>
                  </a:outerShdw>
                </a:effectLst>
              </a:rPr>
              <a:t>N2O</a:t>
            </a:r>
            <a:r>
              <a:rPr lang="it-IT" sz="1700" dirty="0"/>
              <a:t> (protossido di azoto), prodotto nel settore agricolo e nelle industrie chimiche;</a:t>
            </a:r>
          </a:p>
          <a:p>
            <a:pPr marL="285750" indent="-285750" algn="just">
              <a:buFont typeface="Arial" panose="020B0604020202020204" pitchFamily="34" charset="0"/>
              <a:buChar char="•"/>
            </a:pPr>
            <a:r>
              <a:rPr lang="it-IT" sz="1700" dirty="0"/>
              <a:t>gli </a:t>
            </a:r>
            <a:r>
              <a:rPr lang="it-IT" sz="1700" b="1" dirty="0">
                <a:solidFill>
                  <a:srgbClr val="FF0000"/>
                </a:solidFill>
                <a:effectLst>
                  <a:outerShdw blurRad="38100" dist="38100" dir="2700000" algn="tl">
                    <a:srgbClr val="000000">
                      <a:alpha val="43137"/>
                    </a:srgbClr>
                  </a:outerShdw>
                </a:effectLst>
              </a:rPr>
              <a:t>HFC</a:t>
            </a:r>
            <a:r>
              <a:rPr lang="it-IT" sz="1700" dirty="0"/>
              <a:t> (</a:t>
            </a:r>
            <a:r>
              <a:rPr lang="it-IT" sz="1700" dirty="0" err="1" smtClean="0"/>
              <a:t>idrofluorocarburi</a:t>
            </a:r>
            <a:r>
              <a:rPr lang="it-IT" sz="1700" dirty="0" smtClean="0"/>
              <a:t>, freon), </a:t>
            </a:r>
            <a:r>
              <a:rPr lang="it-IT" sz="1700" dirty="0"/>
              <a:t>impiegati nelle industrie chimiche e manifatturiere;</a:t>
            </a:r>
          </a:p>
          <a:p>
            <a:pPr marL="285750" indent="-285750" algn="just">
              <a:buFont typeface="Arial" panose="020B0604020202020204" pitchFamily="34" charset="0"/>
              <a:buChar char="•"/>
            </a:pPr>
            <a:r>
              <a:rPr lang="it-IT" sz="1700" dirty="0"/>
              <a:t>i </a:t>
            </a:r>
            <a:r>
              <a:rPr lang="it-IT" sz="1700" b="1" dirty="0">
                <a:solidFill>
                  <a:srgbClr val="FF0000"/>
                </a:solidFill>
                <a:effectLst>
                  <a:outerShdw blurRad="38100" dist="38100" dir="2700000" algn="tl">
                    <a:srgbClr val="000000">
                      <a:alpha val="43137"/>
                    </a:srgbClr>
                  </a:outerShdw>
                </a:effectLst>
              </a:rPr>
              <a:t>PFC</a:t>
            </a:r>
            <a:r>
              <a:rPr lang="it-IT" sz="1700" dirty="0"/>
              <a:t> (</a:t>
            </a:r>
            <a:r>
              <a:rPr lang="it-IT" sz="1700" dirty="0" err="1" smtClean="0"/>
              <a:t>perfluorocarburi</a:t>
            </a:r>
            <a:r>
              <a:rPr lang="it-IT" sz="1700" dirty="0" smtClean="0"/>
              <a:t>, fluoro), </a:t>
            </a:r>
            <a:r>
              <a:rPr lang="it-IT" sz="1700" dirty="0"/>
              <a:t>impiegati nelle industrie chimiche e manifatturiere;</a:t>
            </a:r>
          </a:p>
          <a:p>
            <a:pPr marL="285750" indent="-285750" algn="just">
              <a:buFont typeface="Arial" panose="020B0604020202020204" pitchFamily="34" charset="0"/>
              <a:buChar char="•"/>
            </a:pPr>
            <a:r>
              <a:rPr lang="it-IT" sz="1700" dirty="0"/>
              <a:t>l'</a:t>
            </a:r>
            <a:r>
              <a:rPr lang="it-IT" sz="1700" b="1" dirty="0">
                <a:solidFill>
                  <a:srgbClr val="FF0000"/>
                </a:solidFill>
                <a:effectLst>
                  <a:outerShdw blurRad="38100" dist="38100" dir="2700000" algn="tl">
                    <a:srgbClr val="000000">
                      <a:alpha val="43137"/>
                    </a:srgbClr>
                  </a:outerShdw>
                </a:effectLst>
              </a:rPr>
              <a:t>SF6</a:t>
            </a:r>
            <a:r>
              <a:rPr lang="it-IT" sz="1700" dirty="0"/>
              <a:t> (</a:t>
            </a:r>
            <a:r>
              <a:rPr lang="it-IT" sz="1700" dirty="0" err="1"/>
              <a:t>esafluoruro</a:t>
            </a:r>
            <a:r>
              <a:rPr lang="it-IT" sz="1700" dirty="0"/>
              <a:t> di zolfo), impiegato nelle industrie chimiche e manifatturiere.</a:t>
            </a:r>
          </a:p>
          <a:p>
            <a:pPr algn="just"/>
            <a:endParaRPr lang="it-IT" sz="800" dirty="0"/>
          </a:p>
          <a:p>
            <a:pPr algn="just"/>
            <a:r>
              <a:rPr lang="it-IT" sz="1700" dirty="0"/>
              <a:t>La CO2 contribuisce per oltre il 55% all'effetto serra </a:t>
            </a:r>
            <a:r>
              <a:rPr lang="it-IT" sz="1700" dirty="0" smtClean="0"/>
              <a:t>odierno. Gli </a:t>
            </a:r>
            <a:r>
              <a:rPr lang="it-IT" sz="1700" dirty="0"/>
              <a:t>altri gas serra hanno un "Potenziale di Riscaldamento Globale" (GWP Global Warming Potential) più alto alla CO2; ad esempio 1 kg di CH4 ha un impatto sul riscaldamento globale pari a 21 kg di CO</a:t>
            </a:r>
            <a:r>
              <a:rPr lang="it-IT" sz="1700" dirty="0">
                <a:latin typeface="Calibri"/>
                <a:cs typeface="Calibri"/>
              </a:rPr>
              <a:t>₂</a:t>
            </a:r>
            <a:r>
              <a:rPr lang="it-IT" sz="1700" dirty="0"/>
              <a:t>.</a:t>
            </a:r>
          </a:p>
          <a:p>
            <a:pPr algn="just"/>
            <a:r>
              <a:rPr lang="it-IT" sz="1700" dirty="0" smtClean="0"/>
              <a:t>Per il calcolo dell’impronta carbonica si utilizza l’unità di misura </a:t>
            </a:r>
            <a:r>
              <a:rPr lang="it-IT" sz="1700" b="1" dirty="0" smtClean="0">
                <a:solidFill>
                  <a:srgbClr val="FF0000"/>
                </a:solidFill>
                <a:effectLst>
                  <a:outerShdw blurRad="38100" dist="38100" dir="2700000" algn="tl">
                    <a:srgbClr val="000000">
                      <a:alpha val="43137"/>
                    </a:srgbClr>
                  </a:outerShdw>
                </a:effectLst>
              </a:rPr>
              <a:t>"CO2eq"</a:t>
            </a:r>
            <a:r>
              <a:rPr lang="it-IT" sz="1700" dirty="0" smtClean="0"/>
              <a:t> </a:t>
            </a:r>
            <a:r>
              <a:rPr lang="it-IT" sz="1700" dirty="0"/>
              <a:t>(CO2 equivalente) </a:t>
            </a:r>
            <a:r>
              <a:rPr lang="it-IT" sz="1700" dirty="0" smtClean="0"/>
              <a:t>che </a:t>
            </a:r>
            <a:r>
              <a:rPr lang="it-IT" sz="1700" dirty="0"/>
              <a:t>ci consente di calcolare con un </a:t>
            </a:r>
            <a:r>
              <a:rPr lang="it-IT" sz="1700" b="1" dirty="0">
                <a:solidFill>
                  <a:srgbClr val="FF0000"/>
                </a:solidFill>
                <a:effectLst>
                  <a:outerShdw blurRad="38100" dist="38100" dir="2700000" algn="tl">
                    <a:srgbClr val="000000">
                      <a:alpha val="43137"/>
                    </a:srgbClr>
                  </a:outerShdw>
                </a:effectLst>
              </a:rPr>
              <a:t>solo valore </a:t>
            </a:r>
            <a:r>
              <a:rPr lang="it-IT" sz="1700" dirty="0"/>
              <a:t>l’impatto dei diversi gas serra, trasformandoli nell’</a:t>
            </a:r>
            <a:r>
              <a:rPr lang="it-IT" sz="1700" b="1" dirty="0">
                <a:solidFill>
                  <a:srgbClr val="FF0000"/>
                </a:solidFill>
                <a:effectLst>
                  <a:outerShdw blurRad="38100" dist="38100" dir="2700000" algn="tl">
                    <a:srgbClr val="000000">
                      <a:alpha val="43137"/>
                    </a:srgbClr>
                  </a:outerShdw>
                </a:effectLst>
              </a:rPr>
              <a:t>equivalente quantità di anidride carbonica</a:t>
            </a:r>
            <a:r>
              <a:rPr lang="it-IT" sz="1700" dirty="0"/>
              <a:t> grazie ai valori di GWP </a:t>
            </a:r>
            <a:r>
              <a:rPr lang="it-IT" sz="1700" dirty="0" smtClean="0"/>
              <a:t>qui riportati:</a:t>
            </a:r>
            <a:endParaRPr lang="it-IT" sz="1700" dirty="0"/>
          </a:p>
        </p:txBody>
      </p:sp>
      <p:sp>
        <p:nvSpPr>
          <p:cNvPr id="5" name="Segnaposto numero diapositiva 3"/>
          <p:cNvSpPr txBox="1">
            <a:spLocks/>
          </p:cNvSpPr>
          <p:nvPr/>
        </p:nvSpPr>
        <p:spPr bwMode="auto">
          <a:xfrm>
            <a:off x="7010400" y="111547"/>
            <a:ext cx="2133600" cy="365125"/>
          </a:xfrm>
          <a:prstGeom prst="rect">
            <a:avLst/>
          </a:prstGeom>
          <a:noFill/>
          <a:ln w="9525">
            <a:noFill/>
            <a:miter lim="800000"/>
            <a:headEnd/>
            <a:tailEnd/>
          </a:ln>
        </p:spPr>
        <p:txBody>
          <a:bodyPr anchor="ctr"/>
          <a:lstStyle/>
          <a:p>
            <a:pPr algn="r" eaLnBrk="1" hangingPunct="1"/>
            <a:fld id="{5BB73F92-B833-44D6-A6E4-1043483ED71A}" type="slidenum">
              <a:rPr lang="it-IT" altLang="it-CH" sz="1200">
                <a:solidFill>
                  <a:srgbClr val="898989"/>
                </a:solidFill>
                <a:latin typeface="Calibri" pitchFamily="34" charset="0"/>
              </a:rPr>
              <a:pPr algn="r" eaLnBrk="1" hangingPunct="1"/>
              <a:t>6</a:t>
            </a:fld>
            <a:endParaRPr lang="it-IT" altLang="it-CH" sz="1200" dirty="0">
              <a:solidFill>
                <a:srgbClr val="898989"/>
              </a:solidFill>
              <a:latin typeface="Calibri" pitchFamily="34" charset="0"/>
            </a:endParaRPr>
          </a:p>
        </p:txBody>
      </p:sp>
      <p:graphicFrame>
        <p:nvGraphicFramePr>
          <p:cNvPr id="6" name="Tabella 5"/>
          <p:cNvGraphicFramePr>
            <a:graphicFrameLocks noGrp="1"/>
          </p:cNvGraphicFramePr>
          <p:nvPr>
            <p:extLst>
              <p:ext uri="{D42A27DB-BD31-4B8C-83A1-F6EECF244321}">
                <p14:modId xmlns:p14="http://schemas.microsoft.com/office/powerpoint/2010/main" val="2145298728"/>
              </p:ext>
            </p:extLst>
          </p:nvPr>
        </p:nvGraphicFramePr>
        <p:xfrm>
          <a:off x="1635262" y="5165909"/>
          <a:ext cx="2432682" cy="1483360"/>
        </p:xfrm>
        <a:graphic>
          <a:graphicData uri="http://schemas.openxmlformats.org/drawingml/2006/table">
            <a:tbl>
              <a:tblPr firstRow="1" bandRow="1">
                <a:tableStyleId>{5C22544A-7EE6-4342-B048-85BDC9FD1C3A}</a:tableStyleId>
              </a:tblPr>
              <a:tblGrid>
                <a:gridCol w="1061336">
                  <a:extLst>
                    <a:ext uri="{9D8B030D-6E8A-4147-A177-3AD203B41FA5}">
                      <a16:colId xmlns:a16="http://schemas.microsoft.com/office/drawing/2014/main" val="717647455"/>
                    </a:ext>
                  </a:extLst>
                </a:gridCol>
                <a:gridCol w="1371346">
                  <a:extLst>
                    <a:ext uri="{9D8B030D-6E8A-4147-A177-3AD203B41FA5}">
                      <a16:colId xmlns:a16="http://schemas.microsoft.com/office/drawing/2014/main" val="3968161812"/>
                    </a:ext>
                  </a:extLst>
                </a:gridCol>
              </a:tblGrid>
              <a:tr h="370840">
                <a:tc>
                  <a:txBody>
                    <a:bodyPr/>
                    <a:lstStyle/>
                    <a:p>
                      <a:pPr algn="ctr"/>
                      <a:r>
                        <a:rPr lang="it-IT" dirty="0">
                          <a:solidFill>
                            <a:sysClr val="windowText" lastClr="000000"/>
                          </a:solidFill>
                        </a:rPr>
                        <a:t>Gas serra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AC6"/>
                    </a:solidFill>
                  </a:tcPr>
                </a:tc>
                <a:tc>
                  <a:txBody>
                    <a:bodyPr/>
                    <a:lstStyle/>
                    <a:p>
                      <a:pPr algn="ctr"/>
                      <a:r>
                        <a:rPr lang="it-IT" dirty="0">
                          <a:solidFill>
                            <a:sysClr val="windowText" lastClr="000000"/>
                          </a:solidFill>
                        </a:rPr>
                        <a:t>GWP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AC6"/>
                    </a:solidFill>
                  </a:tcPr>
                </a:tc>
                <a:extLst>
                  <a:ext uri="{0D108BD9-81ED-4DB2-BD59-A6C34878D82A}">
                    <a16:rowId xmlns:a16="http://schemas.microsoft.com/office/drawing/2014/main" val="2093776207"/>
                  </a:ext>
                </a:extLst>
              </a:tr>
              <a:tr h="370840">
                <a:tc>
                  <a:txBody>
                    <a:bodyPr/>
                    <a:lstStyle/>
                    <a:p>
                      <a:r>
                        <a:rPr lang="it-IT" dirty="0">
                          <a:solidFill>
                            <a:sysClr val="windowText" lastClr="000000"/>
                          </a:solidFill>
                        </a:rPr>
                        <a:t>CO2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it-IT" dirty="0">
                          <a:solidFill>
                            <a:sysClr val="windowText" lastClr="000000"/>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47220130"/>
                  </a:ext>
                </a:extLst>
              </a:tr>
              <a:tr h="370840">
                <a:tc>
                  <a:txBody>
                    <a:bodyPr/>
                    <a:lstStyle/>
                    <a:p>
                      <a:r>
                        <a:rPr lang="it-IT" dirty="0">
                          <a:solidFill>
                            <a:sysClr val="windowText" lastClr="000000"/>
                          </a:solidFill>
                        </a:rPr>
                        <a:t>CH4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it-IT" dirty="0">
                          <a:solidFill>
                            <a:sysClr val="windowText" lastClr="000000"/>
                          </a:solidFill>
                        </a:rPr>
                        <a:t>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18167428"/>
                  </a:ext>
                </a:extLst>
              </a:tr>
              <a:tr h="370840">
                <a:tc>
                  <a:txBody>
                    <a:bodyPr/>
                    <a:lstStyle/>
                    <a:p>
                      <a:r>
                        <a:rPr lang="it-IT" dirty="0">
                          <a:solidFill>
                            <a:sysClr val="windowText" lastClr="000000"/>
                          </a:solidFill>
                        </a:rPr>
                        <a:t>N2O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it-IT" dirty="0">
                          <a:solidFill>
                            <a:sysClr val="windowText" lastClr="000000"/>
                          </a:solidFill>
                        </a:rPr>
                        <a:t>310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0851478"/>
                  </a:ext>
                </a:extLst>
              </a:tr>
            </a:tbl>
          </a:graphicData>
        </a:graphic>
      </p:graphicFrame>
      <p:pic>
        <p:nvPicPr>
          <p:cNvPr id="7" name="Immagine 6"/>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5496" y="22632"/>
            <a:ext cx="600569" cy="598056"/>
          </a:xfrm>
          <a:prstGeom prst="rect">
            <a:avLst/>
          </a:prstGeom>
        </p:spPr>
      </p:pic>
      <p:graphicFrame>
        <p:nvGraphicFramePr>
          <p:cNvPr id="8" name="Tabella 7"/>
          <p:cNvGraphicFramePr>
            <a:graphicFrameLocks noGrp="1"/>
          </p:cNvGraphicFramePr>
          <p:nvPr>
            <p:extLst>
              <p:ext uri="{D42A27DB-BD31-4B8C-83A1-F6EECF244321}">
                <p14:modId xmlns:p14="http://schemas.microsoft.com/office/powerpoint/2010/main" val="4004375124"/>
              </p:ext>
            </p:extLst>
          </p:nvPr>
        </p:nvGraphicFramePr>
        <p:xfrm>
          <a:off x="5272036" y="5165909"/>
          <a:ext cx="2684340" cy="1483360"/>
        </p:xfrm>
        <a:graphic>
          <a:graphicData uri="http://schemas.openxmlformats.org/drawingml/2006/table">
            <a:tbl>
              <a:tblPr firstRow="1" bandRow="1">
                <a:tableStyleId>{5C22544A-7EE6-4342-B048-85BDC9FD1C3A}</a:tableStyleId>
              </a:tblPr>
              <a:tblGrid>
                <a:gridCol w="1105102">
                  <a:extLst>
                    <a:ext uri="{9D8B030D-6E8A-4147-A177-3AD203B41FA5}">
                      <a16:colId xmlns:a16="http://schemas.microsoft.com/office/drawing/2014/main" val="4244931367"/>
                    </a:ext>
                  </a:extLst>
                </a:gridCol>
                <a:gridCol w="1579238">
                  <a:extLst>
                    <a:ext uri="{9D8B030D-6E8A-4147-A177-3AD203B41FA5}">
                      <a16:colId xmlns:a16="http://schemas.microsoft.com/office/drawing/2014/main" val="4044185836"/>
                    </a:ext>
                  </a:extLst>
                </a:gridCol>
              </a:tblGrid>
              <a:tr h="370840">
                <a:tc>
                  <a:txBody>
                    <a:bodyPr/>
                    <a:lstStyle/>
                    <a:p>
                      <a:pPr algn="ctr"/>
                      <a:r>
                        <a:rPr lang="it-IT" dirty="0">
                          <a:solidFill>
                            <a:sysClr val="windowText" lastClr="000000"/>
                          </a:solidFill>
                        </a:rPr>
                        <a:t>Gas serra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AC6"/>
                    </a:solidFill>
                  </a:tcPr>
                </a:tc>
                <a:tc>
                  <a:txBody>
                    <a:bodyPr/>
                    <a:lstStyle/>
                    <a:p>
                      <a:pPr algn="ctr"/>
                      <a:r>
                        <a:rPr lang="it-IT" dirty="0">
                          <a:solidFill>
                            <a:sysClr val="windowText" lastClr="000000"/>
                          </a:solidFill>
                        </a:rPr>
                        <a:t>GWP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AC6"/>
                    </a:solidFill>
                  </a:tcPr>
                </a:tc>
                <a:extLst>
                  <a:ext uri="{0D108BD9-81ED-4DB2-BD59-A6C34878D82A}">
                    <a16:rowId xmlns:a16="http://schemas.microsoft.com/office/drawing/2014/main" val="2093776207"/>
                  </a:ext>
                </a:extLst>
              </a:tr>
              <a:tr h="370840">
                <a:tc>
                  <a:txBody>
                    <a:bodyPr/>
                    <a:lstStyle/>
                    <a:p>
                      <a:r>
                        <a:rPr lang="it-IT" dirty="0">
                          <a:solidFill>
                            <a:sysClr val="windowText" lastClr="000000"/>
                          </a:solidFill>
                        </a:rPr>
                        <a:t>HFC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it-IT" dirty="0">
                          <a:solidFill>
                            <a:sysClr val="windowText" lastClr="000000"/>
                          </a:solidFill>
                        </a:rPr>
                        <a:t>140 – 11.700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47220130"/>
                  </a:ext>
                </a:extLst>
              </a:tr>
              <a:tr h="370840">
                <a:tc>
                  <a:txBody>
                    <a:bodyPr/>
                    <a:lstStyle/>
                    <a:p>
                      <a:r>
                        <a:rPr lang="it-IT" dirty="0">
                          <a:solidFill>
                            <a:sysClr val="windowText" lastClr="000000"/>
                          </a:solidFill>
                        </a:rPr>
                        <a:t>PFC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it-IT" dirty="0">
                          <a:solidFill>
                            <a:sysClr val="windowText" lastClr="000000"/>
                          </a:solidFill>
                        </a:rPr>
                        <a:t>6.500 – 9.200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18167428"/>
                  </a:ext>
                </a:extLst>
              </a:tr>
              <a:tr h="370840">
                <a:tc>
                  <a:txBody>
                    <a:bodyPr/>
                    <a:lstStyle/>
                    <a:p>
                      <a:r>
                        <a:rPr lang="it-IT" dirty="0">
                          <a:solidFill>
                            <a:sysClr val="windowText" lastClr="000000"/>
                          </a:solidFill>
                        </a:rPr>
                        <a:t>SF6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it-IT" dirty="0">
                          <a:solidFill>
                            <a:sysClr val="windowText" lastClr="000000"/>
                          </a:solidFill>
                        </a:rPr>
                        <a:t>23.900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0851478"/>
                  </a:ext>
                </a:extLst>
              </a:tr>
            </a:tbl>
          </a:graphicData>
        </a:graphic>
      </p:graphicFrame>
    </p:spTree>
    <p:extLst>
      <p:ext uri="{BB962C8B-B14F-4D97-AF65-F5344CB8AC3E}">
        <p14:creationId xmlns:p14="http://schemas.microsoft.com/office/powerpoint/2010/main" val="33699538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1258888" y="106785"/>
            <a:ext cx="7345362" cy="369332"/>
          </a:xfrm>
          <a:prstGeom prst="rect">
            <a:avLst/>
          </a:prstGeom>
          <a:solidFill>
            <a:schemeClr val="bg1">
              <a:lumMod val="95000"/>
            </a:schemeClr>
          </a:solidFill>
          <a:ln w="9525">
            <a:solidFill>
              <a:srgbClr val="FF0000"/>
            </a:solidFill>
            <a:miter lim="800000"/>
            <a:headEnd/>
            <a:tailEnd/>
          </a:ln>
          <a:effectLst>
            <a:outerShdw dist="107763" dir="2700000" algn="ctr" rotWithShape="0">
              <a:srgbClr val="FF0000"/>
            </a:outerShdw>
          </a:effectLst>
        </p:spPr>
        <p:txBody>
          <a:bodyPr>
            <a:spAutoFit/>
          </a:bodyPr>
          <a:lstStyle/>
          <a:p>
            <a:pPr algn="ctr" eaLnBrk="1" fontAlgn="auto" hangingPunct="1">
              <a:spcBef>
                <a:spcPts val="0"/>
              </a:spcBef>
              <a:spcAft>
                <a:spcPts val="0"/>
              </a:spcAft>
              <a:defRPr/>
            </a:pPr>
            <a:r>
              <a:rPr lang="it-IT" b="1" i="1" dirty="0">
                <a:latin typeface="Arial" charset="0"/>
                <a:cs typeface="+mn-cs"/>
              </a:rPr>
              <a:t>Perché è importante conoscere la nostra impronta </a:t>
            </a:r>
            <a:r>
              <a:rPr lang="it-IT" b="1" i="1" dirty="0" smtClean="0">
                <a:latin typeface="Arial" charset="0"/>
                <a:cs typeface="+mn-cs"/>
              </a:rPr>
              <a:t>carbonica?</a:t>
            </a:r>
            <a:endParaRPr lang="it-IT" b="1" dirty="0">
              <a:latin typeface="Arial" charset="0"/>
              <a:cs typeface="+mn-cs"/>
            </a:endParaRPr>
          </a:p>
        </p:txBody>
      </p:sp>
      <p:sp>
        <p:nvSpPr>
          <p:cNvPr id="4" name="Segnaposto numero diapositiva 3"/>
          <p:cNvSpPr txBox="1">
            <a:spLocks/>
          </p:cNvSpPr>
          <p:nvPr/>
        </p:nvSpPr>
        <p:spPr bwMode="auto">
          <a:xfrm>
            <a:off x="7010400" y="111547"/>
            <a:ext cx="2133600" cy="365125"/>
          </a:xfrm>
          <a:prstGeom prst="rect">
            <a:avLst/>
          </a:prstGeom>
          <a:noFill/>
          <a:ln w="9525">
            <a:noFill/>
            <a:miter lim="800000"/>
            <a:headEnd/>
            <a:tailEnd/>
          </a:ln>
        </p:spPr>
        <p:txBody>
          <a:bodyPr anchor="ctr"/>
          <a:lstStyle/>
          <a:p>
            <a:pPr algn="r" eaLnBrk="1" hangingPunct="1"/>
            <a:fld id="{5BB73F92-B833-44D6-A6E4-1043483ED71A}" type="slidenum">
              <a:rPr lang="it-IT" altLang="it-CH" sz="1200">
                <a:solidFill>
                  <a:srgbClr val="898989"/>
                </a:solidFill>
                <a:latin typeface="Calibri" pitchFamily="34" charset="0"/>
              </a:rPr>
              <a:pPr algn="r" eaLnBrk="1" hangingPunct="1"/>
              <a:t>7</a:t>
            </a:fld>
            <a:endParaRPr lang="it-IT" altLang="it-CH" sz="1200" dirty="0">
              <a:solidFill>
                <a:srgbClr val="898989"/>
              </a:solidFill>
              <a:latin typeface="Calibri" pitchFamily="34" charset="0"/>
            </a:endParaRPr>
          </a:p>
        </p:txBody>
      </p:sp>
      <p:pic>
        <p:nvPicPr>
          <p:cNvPr id="6" name="Immagine 5"/>
          <p:cNvPicPr>
            <a:picLocks noChangeAspect="1"/>
          </p:cNvPicPr>
          <p:nvPr/>
        </p:nvPicPr>
        <p:blipFill rotWithShape="1">
          <a:blip r:embed="rId2" cstate="email">
            <a:extLst>
              <a:ext uri="{28A0092B-C50C-407E-A947-70E740481C1C}">
                <a14:useLocalDpi xmlns:a14="http://schemas.microsoft.com/office/drawing/2010/main"/>
              </a:ext>
            </a:extLst>
          </a:blip>
          <a:srcRect r="10977"/>
          <a:stretch/>
        </p:blipFill>
        <p:spPr>
          <a:xfrm>
            <a:off x="6632919" y="2935089"/>
            <a:ext cx="2511079" cy="2162541"/>
          </a:xfrm>
          <a:prstGeom prst="rect">
            <a:avLst/>
          </a:prstGeom>
        </p:spPr>
      </p:pic>
      <p:pic>
        <p:nvPicPr>
          <p:cNvPr id="1026" name="Picture 2" descr="C:\Users\User\AppData\Local\Microsoft\Windows\INetCache\IE\TRN87KAB\6496627_orig[1].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36748" y="2996952"/>
            <a:ext cx="2644440" cy="166599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Zuppa di ceci - Vorrei diventare una brava cuoca..."/>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436613" y="5063064"/>
            <a:ext cx="2644440" cy="1662125"/>
          </a:xfrm>
          <a:prstGeom prst="rect">
            <a:avLst/>
          </a:prstGeom>
          <a:noFill/>
          <a:extLst>
            <a:ext uri="{909E8E84-426E-40DD-AFC4-6F175D3DCCD1}">
              <a14:hiddenFill xmlns:a14="http://schemas.microsoft.com/office/drawing/2010/main">
                <a:solidFill>
                  <a:srgbClr val="FFFFFF"/>
                </a:solidFill>
              </a14:hiddenFill>
            </a:ext>
          </a:extLst>
        </p:spPr>
      </p:pic>
      <p:sp>
        <p:nvSpPr>
          <p:cNvPr id="10" name="Rettangolo 6"/>
          <p:cNvSpPr/>
          <p:nvPr/>
        </p:nvSpPr>
        <p:spPr>
          <a:xfrm>
            <a:off x="3137836" y="3342632"/>
            <a:ext cx="3522396" cy="1138773"/>
          </a:xfrm>
          <a:prstGeom prst="rect">
            <a:avLst/>
          </a:prstGeom>
        </p:spPr>
        <p:txBody>
          <a:bodyPr wrap="square">
            <a:spAutoFit/>
          </a:bodyPr>
          <a:lstStyle/>
          <a:p>
            <a:pPr algn="just"/>
            <a:r>
              <a:rPr lang="it-IT" sz="1700" b="1" dirty="0">
                <a:solidFill>
                  <a:srgbClr val="FF0000"/>
                </a:solidFill>
                <a:effectLst>
                  <a:outerShdw blurRad="38100" dist="38100" dir="2700000" algn="tl">
                    <a:srgbClr val="000000">
                      <a:alpha val="43137"/>
                    </a:srgbClr>
                  </a:outerShdw>
                </a:effectLst>
              </a:rPr>
              <a:t>Bistecca da 250 g: 10 kg di CO</a:t>
            </a:r>
            <a:r>
              <a:rPr lang="it-IT" sz="1700" b="1" dirty="0">
                <a:solidFill>
                  <a:srgbClr val="FF0000"/>
                </a:solidFill>
                <a:effectLst>
                  <a:outerShdw blurRad="38100" dist="38100" dir="2700000" algn="tl">
                    <a:srgbClr val="000000">
                      <a:alpha val="43137"/>
                    </a:srgbClr>
                  </a:outerShdw>
                </a:effectLst>
                <a:latin typeface="Calibri"/>
                <a:cs typeface="Calibri"/>
              </a:rPr>
              <a:t>₂</a:t>
            </a:r>
          </a:p>
          <a:p>
            <a:pPr algn="just"/>
            <a:r>
              <a:rPr lang="it-IT" sz="1700" dirty="0"/>
              <a:t>(come circa 55 km percorsi con un’auto a benzina)</a:t>
            </a:r>
          </a:p>
          <a:p>
            <a:pPr algn="just"/>
            <a:endParaRPr lang="it-IT" sz="1700" dirty="0"/>
          </a:p>
        </p:txBody>
      </p:sp>
      <p:sp>
        <p:nvSpPr>
          <p:cNvPr id="11" name="Rettangolo 6"/>
          <p:cNvSpPr/>
          <p:nvPr/>
        </p:nvSpPr>
        <p:spPr>
          <a:xfrm>
            <a:off x="3196218" y="5713856"/>
            <a:ext cx="4037852" cy="877163"/>
          </a:xfrm>
          <a:prstGeom prst="rect">
            <a:avLst/>
          </a:prstGeom>
        </p:spPr>
        <p:txBody>
          <a:bodyPr wrap="square">
            <a:spAutoFit/>
          </a:bodyPr>
          <a:lstStyle/>
          <a:p>
            <a:pPr algn="just"/>
            <a:r>
              <a:rPr lang="it-IT" sz="1700" b="1" dirty="0">
                <a:solidFill>
                  <a:srgbClr val="FF0000"/>
                </a:solidFill>
                <a:effectLst>
                  <a:outerShdw blurRad="38100" dist="38100" dir="2700000" algn="tl">
                    <a:srgbClr val="000000">
                      <a:alpha val="43137"/>
                    </a:srgbClr>
                  </a:outerShdw>
                </a:effectLst>
              </a:rPr>
              <a:t>Piatto di ceci da </a:t>
            </a:r>
            <a:r>
              <a:rPr lang="it-IT" sz="1700" b="1" dirty="0" smtClean="0">
                <a:solidFill>
                  <a:srgbClr val="FF0000"/>
                </a:solidFill>
                <a:effectLst>
                  <a:outerShdw blurRad="38100" dist="38100" dir="2700000" algn="tl">
                    <a:srgbClr val="000000">
                      <a:alpha val="43137"/>
                    </a:srgbClr>
                  </a:outerShdw>
                </a:effectLst>
              </a:rPr>
              <a:t>250 g</a:t>
            </a:r>
            <a:r>
              <a:rPr lang="it-IT" sz="1700" b="1" dirty="0">
                <a:solidFill>
                  <a:srgbClr val="FF0000"/>
                </a:solidFill>
                <a:effectLst>
                  <a:outerShdw blurRad="38100" dist="38100" dir="2700000" algn="tl">
                    <a:srgbClr val="000000">
                      <a:alpha val="43137"/>
                    </a:srgbClr>
                  </a:outerShdw>
                </a:effectLst>
              </a:rPr>
              <a:t>: 0,2 kg di CO</a:t>
            </a:r>
            <a:r>
              <a:rPr lang="it-IT" sz="1700" b="1" dirty="0">
                <a:solidFill>
                  <a:srgbClr val="FF0000"/>
                </a:solidFill>
                <a:effectLst>
                  <a:outerShdw blurRad="38100" dist="38100" dir="2700000" algn="tl">
                    <a:srgbClr val="000000">
                      <a:alpha val="43137"/>
                    </a:srgbClr>
                  </a:outerShdw>
                </a:effectLst>
                <a:latin typeface="Calibri"/>
                <a:cs typeface="Calibri"/>
              </a:rPr>
              <a:t>₂</a:t>
            </a:r>
          </a:p>
          <a:p>
            <a:pPr algn="just"/>
            <a:r>
              <a:rPr lang="it-IT" sz="1700" dirty="0"/>
              <a:t>(come circa 1 km percorso con un’auto a benzina)</a:t>
            </a:r>
          </a:p>
        </p:txBody>
      </p:sp>
      <p:pic>
        <p:nvPicPr>
          <p:cNvPr id="12" name="Immagine 5">
            <a:extLst>
              <a:ext uri="{FF2B5EF4-FFF2-40B4-BE49-F238E27FC236}">
                <a16:creationId xmlns:a16="http://schemas.microsoft.com/office/drawing/2014/main" id="{90B97061-ED16-40D8-B8DC-324CEC43801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956376" y="5876316"/>
            <a:ext cx="469566" cy="360000"/>
          </a:xfrm>
          <a:prstGeom prst="rect">
            <a:avLst/>
          </a:prstGeom>
        </p:spPr>
      </p:pic>
      <p:pic>
        <p:nvPicPr>
          <p:cNvPr id="14" name="Immagine 13"/>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5496" y="22632"/>
            <a:ext cx="600569" cy="598056"/>
          </a:xfrm>
          <a:prstGeom prst="rect">
            <a:avLst/>
          </a:prstGeom>
        </p:spPr>
      </p:pic>
      <p:sp>
        <p:nvSpPr>
          <p:cNvPr id="15" name="Rettangolo 14"/>
          <p:cNvSpPr/>
          <p:nvPr/>
        </p:nvSpPr>
        <p:spPr>
          <a:xfrm>
            <a:off x="11802" y="816087"/>
            <a:ext cx="9132197" cy="1923604"/>
          </a:xfrm>
          <a:prstGeom prst="rect">
            <a:avLst/>
          </a:prstGeom>
        </p:spPr>
        <p:txBody>
          <a:bodyPr wrap="square">
            <a:spAutoFit/>
          </a:bodyPr>
          <a:lstStyle/>
          <a:p>
            <a:pPr marL="285750" indent="-285750" algn="just">
              <a:buClr>
                <a:schemeClr val="tx1"/>
              </a:buClr>
              <a:buFont typeface="Wingdings" panose="05000000000000000000" pitchFamily="2" charset="2"/>
              <a:buChar char="ü"/>
            </a:pPr>
            <a:r>
              <a:rPr lang="it-IT" sz="1700" b="1" dirty="0">
                <a:solidFill>
                  <a:srgbClr val="FF0000"/>
                </a:solidFill>
                <a:effectLst>
                  <a:outerShdw blurRad="38100" dist="38100" dir="2700000" algn="tl">
                    <a:srgbClr val="000000">
                      <a:alpha val="43137"/>
                    </a:srgbClr>
                  </a:outerShdw>
                </a:effectLst>
              </a:rPr>
              <a:t>per paragonare</a:t>
            </a:r>
            <a:r>
              <a:rPr lang="it-IT" sz="1700" dirty="0"/>
              <a:t> la nostra impronta con i valori nazionali e capire quanto siamo virtuosi o meno.</a:t>
            </a:r>
          </a:p>
          <a:p>
            <a:pPr marL="285750" indent="-285750" algn="just">
              <a:buClr>
                <a:schemeClr val="tx1"/>
              </a:buClr>
              <a:buFont typeface="Wingdings" panose="05000000000000000000" pitchFamily="2" charset="2"/>
              <a:buChar char="ü"/>
            </a:pPr>
            <a:r>
              <a:rPr lang="it-IT" sz="1700" b="1" dirty="0">
                <a:solidFill>
                  <a:srgbClr val="FF0000"/>
                </a:solidFill>
                <a:effectLst>
                  <a:outerShdw blurRad="38100" dist="38100" dir="2700000" algn="tl">
                    <a:srgbClr val="000000">
                      <a:alpha val="43137"/>
                    </a:srgbClr>
                  </a:outerShdw>
                </a:effectLst>
              </a:rPr>
              <a:t>per capire </a:t>
            </a:r>
            <a:r>
              <a:rPr lang="it-IT" sz="1700" dirty="0"/>
              <a:t>quanto siamo lontani dai valori necessari per raggiungere gli obiettivi stabiliti dall’UE.</a:t>
            </a:r>
          </a:p>
          <a:p>
            <a:pPr marL="285750" indent="-285750" algn="just">
              <a:buClr>
                <a:schemeClr val="tx1"/>
              </a:buClr>
              <a:buFont typeface="Wingdings" panose="05000000000000000000" pitchFamily="2" charset="2"/>
              <a:buChar char="ü"/>
            </a:pPr>
            <a:r>
              <a:rPr lang="it-IT" sz="1700" b="1" dirty="0">
                <a:solidFill>
                  <a:srgbClr val="FF0000"/>
                </a:solidFill>
                <a:effectLst>
                  <a:outerShdw blurRad="38100" dist="38100" dir="2700000" algn="tl">
                    <a:srgbClr val="000000">
                      <a:alpha val="43137"/>
                    </a:srgbClr>
                  </a:outerShdw>
                </a:effectLst>
              </a:rPr>
              <a:t>per poter scegliere </a:t>
            </a:r>
            <a:r>
              <a:rPr lang="it-IT" sz="1700" dirty="0"/>
              <a:t>le azioni utili a ridurla; ad esempio se tutti i prodotti avessero un’etichetta che ne </a:t>
            </a:r>
            <a:r>
              <a:rPr lang="it-IT" sz="1700" dirty="0" smtClean="0"/>
              <a:t>indicasse </a:t>
            </a:r>
            <a:r>
              <a:rPr lang="it-IT" sz="1700" dirty="0"/>
              <a:t>l’impronta carbonica, potremmo scegliere facilmente quelli a bassa impronta carbonica.</a:t>
            </a:r>
          </a:p>
        </p:txBody>
      </p:sp>
    </p:spTree>
    <p:extLst>
      <p:ext uri="{BB962C8B-B14F-4D97-AF65-F5344CB8AC3E}">
        <p14:creationId xmlns:p14="http://schemas.microsoft.com/office/powerpoint/2010/main" val="14881114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a:extLst>
              <a:ext uri="{FF2B5EF4-FFF2-40B4-BE49-F238E27FC236}">
                <a16:creationId xmlns:a16="http://schemas.microsoft.com/office/drawing/2014/main" id="{E0188CBD-BB6F-480C-ABF5-DFBD2A99CB0F}"/>
              </a:ext>
            </a:extLst>
          </p:cNvPr>
          <p:cNvSpPr txBox="1">
            <a:spLocks noChangeArrowheads="1"/>
          </p:cNvSpPr>
          <p:nvPr/>
        </p:nvSpPr>
        <p:spPr bwMode="auto">
          <a:xfrm>
            <a:off x="1331640" y="193374"/>
            <a:ext cx="7345362" cy="369332"/>
          </a:xfrm>
          <a:prstGeom prst="rect">
            <a:avLst/>
          </a:prstGeom>
          <a:solidFill>
            <a:schemeClr val="bg1">
              <a:lumMod val="95000"/>
            </a:schemeClr>
          </a:solidFill>
          <a:ln w="9525">
            <a:solidFill>
              <a:srgbClr val="FF0000"/>
            </a:solidFill>
            <a:miter lim="800000"/>
            <a:headEnd/>
            <a:tailEnd/>
          </a:ln>
          <a:effectLst>
            <a:outerShdw dist="107763" dir="2700000" algn="ctr" rotWithShape="0">
              <a:srgbClr val="FF0000"/>
            </a:outerShdw>
          </a:effectLst>
        </p:spPr>
        <p:txBody>
          <a:bodyPr>
            <a:spAutoFit/>
          </a:bodyPr>
          <a:lstStyle/>
          <a:p>
            <a:pPr algn="ctr" eaLnBrk="1" fontAlgn="auto" hangingPunct="1">
              <a:spcBef>
                <a:spcPts val="0"/>
              </a:spcBef>
              <a:spcAft>
                <a:spcPts val="0"/>
              </a:spcAft>
              <a:defRPr/>
            </a:pPr>
            <a:r>
              <a:rPr lang="it-IT" b="1" i="1" dirty="0">
                <a:latin typeface="Arial" charset="0"/>
                <a:cs typeface="+mn-cs"/>
              </a:rPr>
              <a:t>Vari metodi per calcolare l’impronta carbonica</a:t>
            </a:r>
            <a:endParaRPr lang="it-IT" b="1" dirty="0">
              <a:latin typeface="Arial" charset="0"/>
              <a:cs typeface="+mn-cs"/>
            </a:endParaRPr>
          </a:p>
        </p:txBody>
      </p:sp>
      <p:sp>
        <p:nvSpPr>
          <p:cNvPr id="3" name="Segnaposto numero diapositiva 3">
            <a:extLst>
              <a:ext uri="{FF2B5EF4-FFF2-40B4-BE49-F238E27FC236}">
                <a16:creationId xmlns:a16="http://schemas.microsoft.com/office/drawing/2014/main" id="{36503854-A318-45C3-952B-83EFBEFCDE8D}"/>
              </a:ext>
            </a:extLst>
          </p:cNvPr>
          <p:cNvSpPr txBox="1">
            <a:spLocks/>
          </p:cNvSpPr>
          <p:nvPr/>
        </p:nvSpPr>
        <p:spPr bwMode="auto">
          <a:xfrm>
            <a:off x="7010400" y="188640"/>
            <a:ext cx="2133600" cy="365125"/>
          </a:xfrm>
          <a:prstGeom prst="rect">
            <a:avLst/>
          </a:prstGeom>
          <a:noFill/>
          <a:ln w="9525">
            <a:noFill/>
            <a:miter lim="800000"/>
            <a:headEnd/>
            <a:tailEnd/>
          </a:ln>
        </p:spPr>
        <p:txBody>
          <a:bodyPr anchor="ctr"/>
          <a:lstStyle/>
          <a:p>
            <a:pPr algn="r" eaLnBrk="1" hangingPunct="1"/>
            <a:fld id="{5BB73F92-B833-44D6-A6E4-1043483ED71A}" type="slidenum">
              <a:rPr lang="it-IT" altLang="it-CH" sz="1200">
                <a:solidFill>
                  <a:srgbClr val="898989"/>
                </a:solidFill>
                <a:latin typeface="Calibri" pitchFamily="34" charset="0"/>
              </a:rPr>
              <a:pPr algn="r" eaLnBrk="1" hangingPunct="1"/>
              <a:t>8</a:t>
            </a:fld>
            <a:endParaRPr lang="it-IT" altLang="it-CH" sz="1200" dirty="0">
              <a:solidFill>
                <a:srgbClr val="898989"/>
              </a:solidFill>
              <a:latin typeface="Calibri" pitchFamily="34" charset="0"/>
            </a:endParaRPr>
          </a:p>
        </p:txBody>
      </p:sp>
      <p:sp>
        <p:nvSpPr>
          <p:cNvPr id="5" name="Rettangolo 1">
            <a:extLst>
              <a:ext uri="{FF2B5EF4-FFF2-40B4-BE49-F238E27FC236}">
                <a16:creationId xmlns:a16="http://schemas.microsoft.com/office/drawing/2014/main" id="{72C97A43-0CF0-497A-9464-E4C41D13AFB9}"/>
              </a:ext>
            </a:extLst>
          </p:cNvPr>
          <p:cNvSpPr/>
          <p:nvPr/>
        </p:nvSpPr>
        <p:spPr>
          <a:xfrm>
            <a:off x="0" y="692696"/>
            <a:ext cx="4427985" cy="1923604"/>
          </a:xfrm>
          <a:prstGeom prst="rect">
            <a:avLst/>
          </a:prstGeom>
        </p:spPr>
        <p:txBody>
          <a:bodyPr wrap="square">
            <a:spAutoFit/>
          </a:bodyPr>
          <a:lstStyle/>
          <a:p>
            <a:pPr algn="just"/>
            <a:r>
              <a:rPr lang="it-IT" sz="1700" dirty="0"/>
              <a:t>L’impronta carbonica può essere calcolata in base alle emissioni nazionali di CO2 relative alla produzione interna di beni e servizi (</a:t>
            </a:r>
            <a:r>
              <a:rPr lang="it-IT" sz="1700" b="1" dirty="0">
                <a:solidFill>
                  <a:srgbClr val="FF0000"/>
                </a:solidFill>
                <a:effectLst>
                  <a:outerShdw blurRad="38100" dist="38100" dir="2700000" algn="tl">
                    <a:srgbClr val="000000">
                      <a:alpha val="43137"/>
                    </a:srgbClr>
                  </a:outerShdw>
                </a:effectLst>
              </a:rPr>
              <a:t>production-</a:t>
            </a:r>
            <a:r>
              <a:rPr lang="it-IT" sz="1700" b="1" dirty="0" err="1">
                <a:solidFill>
                  <a:srgbClr val="FF0000"/>
                </a:solidFill>
                <a:effectLst>
                  <a:outerShdw blurRad="38100" dist="38100" dir="2700000" algn="tl">
                    <a:srgbClr val="000000">
                      <a:alpha val="43137"/>
                    </a:srgbClr>
                  </a:outerShdw>
                </a:effectLst>
              </a:rPr>
              <a:t>based</a:t>
            </a:r>
            <a:r>
              <a:rPr lang="it-IT" sz="1700" b="1" dirty="0">
                <a:solidFill>
                  <a:srgbClr val="FF0000"/>
                </a:solidFill>
                <a:effectLst>
                  <a:outerShdw blurRad="38100" dist="38100" dir="2700000" algn="tl">
                    <a:srgbClr val="000000">
                      <a:alpha val="43137"/>
                    </a:srgbClr>
                  </a:outerShdw>
                </a:effectLst>
              </a:rPr>
              <a:t> </a:t>
            </a:r>
            <a:r>
              <a:rPr lang="it-IT" sz="1700" b="1" dirty="0" err="1">
                <a:solidFill>
                  <a:srgbClr val="FF0000"/>
                </a:solidFill>
                <a:effectLst>
                  <a:outerShdw blurRad="38100" dist="38100" dir="2700000" algn="tl">
                    <a:srgbClr val="000000">
                      <a:alpha val="43137"/>
                    </a:srgbClr>
                  </a:outerShdw>
                </a:effectLst>
              </a:rPr>
              <a:t>emissions</a:t>
            </a:r>
            <a:r>
              <a:rPr lang="it-IT" sz="1700" dirty="0"/>
              <a:t>).</a:t>
            </a:r>
          </a:p>
          <a:p>
            <a:pPr algn="just"/>
            <a:r>
              <a:rPr lang="it-IT" sz="1700" dirty="0"/>
              <a:t>Secondo questo metodo gli Italiani emettono circa </a:t>
            </a:r>
            <a:r>
              <a:rPr lang="it-IT" sz="1700" b="1" dirty="0" smtClean="0">
                <a:solidFill>
                  <a:srgbClr val="FF0000"/>
                </a:solidFill>
                <a:effectLst>
                  <a:outerShdw blurRad="38100" dist="38100" dir="2700000" algn="tl">
                    <a:srgbClr val="000000">
                      <a:alpha val="43137"/>
                    </a:srgbClr>
                  </a:outerShdw>
                </a:effectLst>
              </a:rPr>
              <a:t>5-6 </a:t>
            </a:r>
            <a:r>
              <a:rPr lang="it-IT" sz="1700" b="1" dirty="0">
                <a:solidFill>
                  <a:srgbClr val="FF0000"/>
                </a:solidFill>
                <a:effectLst>
                  <a:outerShdw blurRad="38100" dist="38100" dir="2700000" algn="tl">
                    <a:srgbClr val="000000">
                      <a:alpha val="43137"/>
                    </a:srgbClr>
                  </a:outerShdw>
                </a:effectLst>
              </a:rPr>
              <a:t>tonnellate di CO</a:t>
            </a:r>
            <a:r>
              <a:rPr lang="it-IT" sz="1700" b="1" baseline="-25000" dirty="0">
                <a:solidFill>
                  <a:srgbClr val="FF0000"/>
                </a:solidFill>
                <a:effectLst>
                  <a:outerShdw blurRad="38100" dist="38100" dir="2700000" algn="tl">
                    <a:srgbClr val="000000">
                      <a:alpha val="43137"/>
                    </a:srgbClr>
                  </a:outerShdw>
                </a:effectLst>
              </a:rPr>
              <a:t>2</a:t>
            </a:r>
            <a:r>
              <a:rPr lang="it-IT" sz="1700" b="1" dirty="0">
                <a:solidFill>
                  <a:srgbClr val="FF0000"/>
                </a:solidFill>
              </a:rPr>
              <a:t> </a:t>
            </a:r>
            <a:r>
              <a:rPr lang="it-IT" sz="1700" dirty="0"/>
              <a:t>pro capite all’anno.</a:t>
            </a:r>
            <a:endParaRPr lang="it-IT" sz="1200" i="1" dirty="0"/>
          </a:p>
        </p:txBody>
      </p:sp>
      <p:sp>
        <p:nvSpPr>
          <p:cNvPr id="6" name="Rettangolo 1">
            <a:extLst>
              <a:ext uri="{FF2B5EF4-FFF2-40B4-BE49-F238E27FC236}">
                <a16:creationId xmlns:a16="http://schemas.microsoft.com/office/drawing/2014/main" id="{90183E6F-E261-4BF9-9C04-533ECC98B709}"/>
              </a:ext>
            </a:extLst>
          </p:cNvPr>
          <p:cNvSpPr/>
          <p:nvPr/>
        </p:nvSpPr>
        <p:spPr>
          <a:xfrm>
            <a:off x="4708316" y="676281"/>
            <a:ext cx="4435684" cy="2708434"/>
          </a:xfrm>
          <a:prstGeom prst="rect">
            <a:avLst/>
          </a:prstGeom>
        </p:spPr>
        <p:txBody>
          <a:bodyPr wrap="square">
            <a:spAutoFit/>
          </a:bodyPr>
          <a:lstStyle/>
          <a:p>
            <a:pPr algn="just"/>
            <a:r>
              <a:rPr lang="it-IT" sz="1700" dirty="0"/>
              <a:t>L’impronta carbonica </a:t>
            </a:r>
            <a:r>
              <a:rPr lang="it-IT" sz="1700" dirty="0" smtClean="0"/>
              <a:t>può </a:t>
            </a:r>
            <a:r>
              <a:rPr lang="it-IT" sz="1700" dirty="0"/>
              <a:t>essere calcolata </a:t>
            </a:r>
            <a:r>
              <a:rPr lang="it-IT" sz="1700" dirty="0" smtClean="0"/>
              <a:t>in </a:t>
            </a:r>
            <a:r>
              <a:rPr lang="it-IT" sz="1700" dirty="0"/>
              <a:t>base alle emissioni nazionali di CO2 relative ai consumi di prodotti </a:t>
            </a:r>
            <a:r>
              <a:rPr lang="it-IT" sz="1700" dirty="0" smtClean="0"/>
              <a:t>nazionali e importati </a:t>
            </a:r>
            <a:r>
              <a:rPr lang="it-IT" sz="1700" dirty="0"/>
              <a:t> (</a:t>
            </a:r>
            <a:r>
              <a:rPr lang="it-IT" sz="1700" b="1" dirty="0" err="1">
                <a:solidFill>
                  <a:srgbClr val="FF0000"/>
                </a:solidFill>
                <a:effectLst>
                  <a:outerShdw blurRad="38100" dist="38100" dir="2700000" algn="tl">
                    <a:srgbClr val="000000">
                      <a:alpha val="43137"/>
                    </a:srgbClr>
                  </a:outerShdw>
                </a:effectLst>
              </a:rPr>
              <a:t>consumption-based</a:t>
            </a:r>
            <a:r>
              <a:rPr lang="it-IT" sz="1700" b="1" dirty="0">
                <a:solidFill>
                  <a:srgbClr val="FF0000"/>
                </a:solidFill>
                <a:effectLst>
                  <a:outerShdw blurRad="38100" dist="38100" dir="2700000" algn="tl">
                    <a:srgbClr val="000000">
                      <a:alpha val="43137"/>
                    </a:srgbClr>
                  </a:outerShdw>
                </a:effectLst>
              </a:rPr>
              <a:t> </a:t>
            </a:r>
            <a:r>
              <a:rPr lang="it-IT" sz="1700" b="1" dirty="0" err="1">
                <a:solidFill>
                  <a:srgbClr val="FF0000"/>
                </a:solidFill>
                <a:effectLst>
                  <a:outerShdw blurRad="38100" dist="38100" dir="2700000" algn="tl">
                    <a:srgbClr val="000000">
                      <a:alpha val="43137"/>
                    </a:srgbClr>
                  </a:outerShdw>
                </a:effectLst>
              </a:rPr>
              <a:t>system</a:t>
            </a:r>
            <a:r>
              <a:rPr lang="it-IT" sz="1700" dirty="0"/>
              <a:t>).</a:t>
            </a:r>
          </a:p>
          <a:p>
            <a:pPr algn="just"/>
            <a:r>
              <a:rPr lang="it-IT" sz="1700" dirty="0"/>
              <a:t>In Italia, al netto delle esportazioni, si importano prodotti che hanno generato circa 2 tonnellate di CO2</a:t>
            </a:r>
            <a:r>
              <a:rPr lang="it-IT" sz="1700" baseline="-25000" dirty="0"/>
              <a:t> </a:t>
            </a:r>
            <a:r>
              <a:rPr lang="it-IT" sz="1700" dirty="0"/>
              <a:t>che vanno aggiunte alla produzione interna. Secondo questo metodo gli Italiani emettono circa </a:t>
            </a:r>
            <a:r>
              <a:rPr lang="it-IT" sz="1700" b="1" dirty="0" smtClean="0">
                <a:solidFill>
                  <a:srgbClr val="FF0000"/>
                </a:solidFill>
                <a:effectLst>
                  <a:outerShdw blurRad="38100" dist="38100" dir="2700000" algn="tl">
                    <a:srgbClr val="000000">
                      <a:alpha val="43137"/>
                    </a:srgbClr>
                  </a:outerShdw>
                </a:effectLst>
              </a:rPr>
              <a:t>7-8 </a:t>
            </a:r>
            <a:r>
              <a:rPr lang="it-IT" sz="1700" b="1" dirty="0">
                <a:solidFill>
                  <a:srgbClr val="FF0000"/>
                </a:solidFill>
                <a:effectLst>
                  <a:outerShdw blurRad="38100" dist="38100" dir="2700000" algn="tl">
                    <a:srgbClr val="000000">
                      <a:alpha val="43137"/>
                    </a:srgbClr>
                  </a:outerShdw>
                </a:effectLst>
              </a:rPr>
              <a:t>tonnellate di CO</a:t>
            </a:r>
            <a:r>
              <a:rPr lang="it-IT" sz="1700" b="1" baseline="-25000" dirty="0">
                <a:solidFill>
                  <a:srgbClr val="FF0000"/>
                </a:solidFill>
                <a:effectLst>
                  <a:outerShdw blurRad="38100" dist="38100" dir="2700000" algn="tl">
                    <a:srgbClr val="000000">
                      <a:alpha val="43137"/>
                    </a:srgbClr>
                  </a:outerShdw>
                </a:effectLst>
              </a:rPr>
              <a:t>2</a:t>
            </a:r>
            <a:r>
              <a:rPr lang="it-IT" sz="1700" dirty="0"/>
              <a:t> pro capite </a:t>
            </a:r>
            <a:r>
              <a:rPr lang="it-IT" sz="1700" dirty="0" smtClean="0"/>
              <a:t>all’anno.</a:t>
            </a:r>
            <a:endParaRPr lang="it-IT" sz="1700" dirty="0"/>
          </a:p>
        </p:txBody>
      </p:sp>
      <p:grpSp>
        <p:nvGrpSpPr>
          <p:cNvPr id="7" name="Group 41">
            <a:extLst>
              <a:ext uri="{FF2B5EF4-FFF2-40B4-BE49-F238E27FC236}">
                <a16:creationId xmlns:a16="http://schemas.microsoft.com/office/drawing/2014/main" id="{5776A802-8F5D-4757-A73F-1B4C9FEB133C}"/>
              </a:ext>
            </a:extLst>
          </p:cNvPr>
          <p:cNvGrpSpPr/>
          <p:nvPr/>
        </p:nvGrpSpPr>
        <p:grpSpPr>
          <a:xfrm>
            <a:off x="1178025" y="2634922"/>
            <a:ext cx="2535507" cy="3057070"/>
            <a:chOff x="1749828" y="1677376"/>
            <a:chExt cx="2793529" cy="3327747"/>
          </a:xfrm>
        </p:grpSpPr>
        <p:pic>
          <p:nvPicPr>
            <p:cNvPr id="8" name="Picture 30" descr="Shape&#10;&#10;Description automatically generated with low confidence">
              <a:extLst>
                <a:ext uri="{FF2B5EF4-FFF2-40B4-BE49-F238E27FC236}">
                  <a16:creationId xmlns:a16="http://schemas.microsoft.com/office/drawing/2014/main" id="{1E1B175F-4B26-4BB2-A8BE-7CA2BE16E374}"/>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l="19728" t="15017" r="21387" b="14838"/>
            <a:stretch/>
          </p:blipFill>
          <p:spPr>
            <a:xfrm>
              <a:off x="1749828" y="1677376"/>
              <a:ext cx="2793529" cy="3327747"/>
            </a:xfrm>
            <a:prstGeom prst="rect">
              <a:avLst/>
            </a:prstGeom>
          </p:spPr>
        </p:pic>
        <p:pic>
          <p:nvPicPr>
            <p:cNvPr id="9" name="Graphic 18" descr="Forest scene with solid fill">
              <a:extLst>
                <a:ext uri="{FF2B5EF4-FFF2-40B4-BE49-F238E27FC236}">
                  <a16:creationId xmlns:a16="http://schemas.microsoft.com/office/drawing/2014/main" id="{139B6B57-8DE1-43D7-A2E2-045CE6332BC7}"/>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 xmlns:asvg="http://schemas.microsoft.com/office/drawing/2016/SVG/main" r:embed="rId5"/>
                </a:ext>
              </a:extLst>
            </a:blip>
            <a:stretch>
              <a:fillRect/>
            </a:stretch>
          </p:blipFill>
          <p:spPr>
            <a:xfrm>
              <a:off x="3077981" y="3327716"/>
              <a:ext cx="890767" cy="890767"/>
            </a:xfrm>
            <a:prstGeom prst="rect">
              <a:avLst/>
            </a:prstGeom>
          </p:spPr>
        </p:pic>
        <p:pic>
          <p:nvPicPr>
            <p:cNvPr id="10" name="Graphic 16" descr="Fire with solid fill">
              <a:extLst>
                <a:ext uri="{FF2B5EF4-FFF2-40B4-BE49-F238E27FC236}">
                  <a16:creationId xmlns:a16="http://schemas.microsoft.com/office/drawing/2014/main" id="{63921687-AE1F-41E5-B04E-985BC05CC5D0}"/>
                </a:ext>
              </a:extLst>
            </p:cNvPr>
            <p:cNvPicPr>
              <a:picLocks noChangeAspect="1"/>
            </p:cNvPicPr>
            <p:nvPr/>
          </p:nvPicPr>
          <p:blipFill>
            <a:blip r:embed="rId6" cstate="email">
              <a:extLst>
                <a:ext uri="{28A0092B-C50C-407E-A947-70E740481C1C}">
                  <a14:useLocalDpi xmlns:a14="http://schemas.microsoft.com/office/drawing/2010/main"/>
                </a:ext>
                <a:ext uri="{96DAC541-7B7A-43D3-8B79-37D633B846F1}">
                  <asvg:svgBlip xmlns="" xmlns:asvg="http://schemas.microsoft.com/office/drawing/2016/SVG/main" r:embed="rId7"/>
                </a:ext>
              </a:extLst>
            </a:blip>
            <a:stretch>
              <a:fillRect/>
            </a:stretch>
          </p:blipFill>
          <p:spPr>
            <a:xfrm>
              <a:off x="2103353" y="3576938"/>
              <a:ext cx="456169" cy="456169"/>
            </a:xfrm>
            <a:prstGeom prst="rect">
              <a:avLst/>
            </a:prstGeom>
          </p:spPr>
        </p:pic>
        <p:pic>
          <p:nvPicPr>
            <p:cNvPr id="11" name="Picture 20" descr="Logo&#10;&#10;Description automatically generated">
              <a:extLst>
                <a:ext uri="{FF2B5EF4-FFF2-40B4-BE49-F238E27FC236}">
                  <a16:creationId xmlns:a16="http://schemas.microsoft.com/office/drawing/2014/main" id="{3245708B-823B-4763-86FA-012C2C321451}"/>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2913048" y="2888520"/>
              <a:ext cx="610317" cy="610317"/>
            </a:xfrm>
            <a:prstGeom prst="rect">
              <a:avLst/>
            </a:prstGeom>
          </p:spPr>
        </p:pic>
        <p:pic>
          <p:nvPicPr>
            <p:cNvPr id="12" name="Picture 22" descr="Logo&#10;&#10;Description automatically generated">
              <a:extLst>
                <a:ext uri="{FF2B5EF4-FFF2-40B4-BE49-F238E27FC236}">
                  <a16:creationId xmlns:a16="http://schemas.microsoft.com/office/drawing/2014/main" id="{043A9467-13BF-45C7-BFE8-DBFE38FC9095}"/>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2058686" y="2001809"/>
              <a:ext cx="631484" cy="631484"/>
            </a:xfrm>
            <a:prstGeom prst="rect">
              <a:avLst/>
            </a:prstGeom>
          </p:spPr>
        </p:pic>
        <p:pic>
          <p:nvPicPr>
            <p:cNvPr id="13" name="Graphic 25" descr="Cow with solid fill">
              <a:extLst>
                <a:ext uri="{FF2B5EF4-FFF2-40B4-BE49-F238E27FC236}">
                  <a16:creationId xmlns:a16="http://schemas.microsoft.com/office/drawing/2014/main" id="{F6D7149C-D5A2-4556-AB66-19D2BD057EC8}"/>
                </a:ext>
              </a:extLst>
            </p:cNvPr>
            <p:cNvPicPr>
              <a:picLocks noChangeAspect="1"/>
            </p:cNvPicPr>
            <p:nvPr/>
          </p:nvPicPr>
          <p:blipFill>
            <a:blip r:embed="rId10" cstate="email">
              <a:extLst>
                <a:ext uri="{28A0092B-C50C-407E-A947-70E740481C1C}">
                  <a14:useLocalDpi xmlns:a14="http://schemas.microsoft.com/office/drawing/2010/main"/>
                </a:ext>
                <a:ext uri="{96DAC541-7B7A-43D3-8B79-37D633B846F1}">
                  <asvg:svgBlip xmlns="" xmlns:asvg="http://schemas.microsoft.com/office/drawing/2016/SVG/main" r:embed="rId11"/>
                </a:ext>
              </a:extLst>
            </a:blip>
            <a:stretch>
              <a:fillRect/>
            </a:stretch>
          </p:blipFill>
          <p:spPr>
            <a:xfrm>
              <a:off x="2703111" y="1920865"/>
              <a:ext cx="457200" cy="457200"/>
            </a:xfrm>
            <a:prstGeom prst="rect">
              <a:avLst/>
            </a:prstGeom>
          </p:spPr>
        </p:pic>
      </p:grpSp>
      <p:sp>
        <p:nvSpPr>
          <p:cNvPr id="14" name="Rettangolo 1">
            <a:extLst>
              <a:ext uri="{FF2B5EF4-FFF2-40B4-BE49-F238E27FC236}">
                <a16:creationId xmlns:a16="http://schemas.microsoft.com/office/drawing/2014/main" id="{277C1ED6-FFD4-4B31-9DE1-DEBA9304DDDC}"/>
              </a:ext>
            </a:extLst>
          </p:cNvPr>
          <p:cNvSpPr/>
          <p:nvPr/>
        </p:nvSpPr>
        <p:spPr>
          <a:xfrm>
            <a:off x="1" y="5864205"/>
            <a:ext cx="4578276" cy="877163"/>
          </a:xfrm>
          <a:prstGeom prst="rect">
            <a:avLst/>
          </a:prstGeom>
        </p:spPr>
        <p:txBody>
          <a:bodyPr wrap="square">
            <a:spAutoFit/>
          </a:bodyPr>
          <a:lstStyle/>
          <a:p>
            <a:pPr algn="just"/>
            <a:r>
              <a:rPr lang="it-IT" sz="1700" b="1" dirty="0">
                <a:solidFill>
                  <a:srgbClr val="FF0000"/>
                </a:solidFill>
                <a:effectLst>
                  <a:outerShdw blurRad="38100" dist="38100" dir="2700000" algn="tl">
                    <a:srgbClr val="000000">
                      <a:alpha val="43137"/>
                    </a:srgbClr>
                  </a:outerShdw>
                </a:effectLst>
              </a:rPr>
              <a:t>emissioni italiane</a:t>
            </a:r>
            <a:r>
              <a:rPr lang="it-IT" sz="1700" b="1" dirty="0">
                <a:solidFill>
                  <a:srgbClr val="FF0000"/>
                </a:solidFill>
              </a:rPr>
              <a:t> </a:t>
            </a:r>
            <a:r>
              <a:rPr lang="it-IT" sz="1700" b="1" dirty="0"/>
              <a:t>– </a:t>
            </a:r>
            <a:r>
              <a:rPr lang="it-IT" sz="1700" b="1" dirty="0">
                <a:solidFill>
                  <a:srgbClr val="00B050"/>
                </a:solidFill>
              </a:rPr>
              <a:t>assorbimento interno </a:t>
            </a:r>
            <a:r>
              <a:rPr lang="it-IT" sz="1700" b="1" i="1" dirty="0"/>
              <a:t>= emissioni nazionali di CO2 relative alla produzione interna  di beni e servizi</a:t>
            </a:r>
            <a:endParaRPr lang="it-IT" sz="1700" i="1" dirty="0"/>
          </a:p>
        </p:txBody>
      </p:sp>
      <p:sp>
        <p:nvSpPr>
          <p:cNvPr id="15" name="Rettangolo 1">
            <a:extLst>
              <a:ext uri="{FF2B5EF4-FFF2-40B4-BE49-F238E27FC236}">
                <a16:creationId xmlns:a16="http://schemas.microsoft.com/office/drawing/2014/main" id="{740D5BFF-F338-492D-BD12-D7CA0D861AE6}"/>
              </a:ext>
            </a:extLst>
          </p:cNvPr>
          <p:cNvSpPr/>
          <p:nvPr/>
        </p:nvSpPr>
        <p:spPr>
          <a:xfrm>
            <a:off x="4606836" y="5445224"/>
            <a:ext cx="4537163" cy="1400383"/>
          </a:xfrm>
          <a:prstGeom prst="rect">
            <a:avLst/>
          </a:prstGeom>
        </p:spPr>
        <p:txBody>
          <a:bodyPr wrap="square">
            <a:spAutoFit/>
          </a:bodyPr>
          <a:lstStyle/>
          <a:p>
            <a:pPr algn="just"/>
            <a:r>
              <a:rPr lang="it-IT" sz="1700" b="1" dirty="0">
                <a:solidFill>
                  <a:srgbClr val="FF0000"/>
                </a:solidFill>
                <a:effectLst>
                  <a:outerShdw blurRad="38100" dist="38100" dir="2700000" algn="tl">
                    <a:srgbClr val="000000">
                      <a:alpha val="43137"/>
                    </a:srgbClr>
                  </a:outerShdw>
                </a:effectLst>
              </a:rPr>
              <a:t>emissioni italiane </a:t>
            </a:r>
            <a:r>
              <a:rPr lang="it-IT" sz="1700" b="1" dirty="0">
                <a:solidFill>
                  <a:srgbClr val="FF0000"/>
                </a:solidFill>
              </a:rPr>
              <a:t>– </a:t>
            </a:r>
            <a:r>
              <a:rPr lang="it-IT" sz="1700" b="1" dirty="0">
                <a:solidFill>
                  <a:srgbClr val="00B050"/>
                </a:solidFill>
              </a:rPr>
              <a:t>emissioni incorporate nelle esportazioni italiane </a:t>
            </a:r>
            <a:r>
              <a:rPr lang="it-IT" sz="1700" b="1" dirty="0">
                <a:solidFill>
                  <a:srgbClr val="FF0000"/>
                </a:solidFill>
              </a:rPr>
              <a:t>+ </a:t>
            </a:r>
            <a:r>
              <a:rPr lang="it-IT" sz="1700" b="1" dirty="0">
                <a:solidFill>
                  <a:srgbClr val="FF0000"/>
                </a:solidFill>
                <a:effectLst>
                  <a:outerShdw blurRad="38100" dist="38100" dir="2700000" algn="tl">
                    <a:srgbClr val="000000">
                      <a:alpha val="43137"/>
                    </a:srgbClr>
                  </a:outerShdw>
                </a:effectLst>
              </a:rPr>
              <a:t>emissioni incorporate nelle importazioni italiane </a:t>
            </a:r>
            <a:r>
              <a:rPr lang="it-IT" sz="1700" b="1" dirty="0"/>
              <a:t>= emissioni nazionali di CO2 relative ai consumi </a:t>
            </a:r>
            <a:r>
              <a:rPr lang="it-IT" sz="1700" b="1" dirty="0" smtClean="0"/>
              <a:t>di </a:t>
            </a:r>
            <a:r>
              <a:rPr lang="it-IT" sz="1700" b="1" dirty="0"/>
              <a:t>prodotti.</a:t>
            </a:r>
            <a:endParaRPr lang="it-IT" sz="1700" i="1" dirty="0"/>
          </a:p>
        </p:txBody>
      </p:sp>
      <p:grpSp>
        <p:nvGrpSpPr>
          <p:cNvPr id="16" name="Group 42">
            <a:extLst>
              <a:ext uri="{FF2B5EF4-FFF2-40B4-BE49-F238E27FC236}">
                <a16:creationId xmlns:a16="http://schemas.microsoft.com/office/drawing/2014/main" id="{4CB17A4E-FB8F-4FAD-A116-7F580CE82F2B}"/>
              </a:ext>
            </a:extLst>
          </p:cNvPr>
          <p:cNvGrpSpPr/>
          <p:nvPr/>
        </p:nvGrpSpPr>
        <p:grpSpPr>
          <a:xfrm>
            <a:off x="5940152" y="3188489"/>
            <a:ext cx="1540699" cy="2400751"/>
            <a:chOff x="4931694" y="1460472"/>
            <a:chExt cx="1908998" cy="3024898"/>
          </a:xfrm>
        </p:grpSpPr>
        <p:pic>
          <p:nvPicPr>
            <p:cNvPr id="17" name="Picture 33" descr="Shape&#10;&#10;Description automatically generated with low confidence">
              <a:extLst>
                <a:ext uri="{FF2B5EF4-FFF2-40B4-BE49-F238E27FC236}">
                  <a16:creationId xmlns:a16="http://schemas.microsoft.com/office/drawing/2014/main" id="{505DF71A-E83C-40D5-99DA-EA7A8C891E53}"/>
                </a:ext>
              </a:extLst>
            </p:cNvPr>
            <p:cNvPicPr>
              <a:picLocks noChangeAspect="1"/>
            </p:cNvPicPr>
            <p:nvPr/>
          </p:nvPicPr>
          <p:blipFill rotWithShape="1">
            <a:blip r:embed="rId12" cstate="email">
              <a:extLst>
                <a:ext uri="{28A0092B-C50C-407E-A947-70E740481C1C}">
                  <a14:useLocalDpi xmlns:a14="http://schemas.microsoft.com/office/drawing/2010/main"/>
                </a:ext>
              </a:extLst>
            </a:blip>
            <a:srcRect l="19728" t="15017" r="21387" b="14838"/>
            <a:stretch/>
          </p:blipFill>
          <p:spPr>
            <a:xfrm>
              <a:off x="4931694" y="1862926"/>
              <a:ext cx="763283" cy="909249"/>
            </a:xfrm>
            <a:prstGeom prst="rect">
              <a:avLst/>
            </a:prstGeom>
          </p:spPr>
        </p:pic>
        <p:pic>
          <p:nvPicPr>
            <p:cNvPr id="18" name="Graphic 35" descr="Earth Globe - Asia with solid fill">
              <a:extLst>
                <a:ext uri="{FF2B5EF4-FFF2-40B4-BE49-F238E27FC236}">
                  <a16:creationId xmlns:a16="http://schemas.microsoft.com/office/drawing/2014/main" id="{4D843A60-4F3D-4A9E-87B6-84E3E4624DAF}"/>
                </a:ext>
              </a:extLst>
            </p:cNvPr>
            <p:cNvPicPr>
              <a:picLocks noChangeAspect="1"/>
            </p:cNvPicPr>
            <p:nvPr/>
          </p:nvPicPr>
          <p:blipFill>
            <a:blip r:embed="rId13" cstate="email">
              <a:extLst>
                <a:ext uri="{28A0092B-C50C-407E-A947-70E740481C1C}">
                  <a14:useLocalDpi xmlns:a14="http://schemas.microsoft.com/office/drawing/2010/main"/>
                </a:ext>
                <a:ext uri="{96DAC541-7B7A-43D3-8B79-37D633B846F1}">
                  <asvg:svgBlip xmlns="" xmlns:asvg="http://schemas.microsoft.com/office/drawing/2016/SVG/main" r:embed="rId14"/>
                </a:ext>
              </a:extLst>
            </a:blip>
            <a:stretch>
              <a:fillRect/>
            </a:stretch>
          </p:blipFill>
          <p:spPr>
            <a:xfrm>
              <a:off x="5926292" y="3477795"/>
              <a:ext cx="914400" cy="914400"/>
            </a:xfrm>
            <a:prstGeom prst="rect">
              <a:avLst/>
            </a:prstGeom>
          </p:spPr>
        </p:pic>
        <p:sp>
          <p:nvSpPr>
            <p:cNvPr id="19" name="Arrow: Curved Right 37">
              <a:extLst>
                <a:ext uri="{FF2B5EF4-FFF2-40B4-BE49-F238E27FC236}">
                  <a16:creationId xmlns:a16="http://schemas.microsoft.com/office/drawing/2014/main" id="{18D98DB6-3119-4F26-A955-2FD8E8B8D693}"/>
                </a:ext>
              </a:extLst>
            </p:cNvPr>
            <p:cNvSpPr/>
            <p:nvPr/>
          </p:nvSpPr>
          <p:spPr>
            <a:xfrm rot="19406768">
              <a:off x="4959059" y="2781684"/>
              <a:ext cx="697367" cy="1703686"/>
            </a:xfrm>
            <a:prstGeom prst="curved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0" name="Arrow: Curved Right 38">
              <a:extLst>
                <a:ext uri="{FF2B5EF4-FFF2-40B4-BE49-F238E27FC236}">
                  <a16:creationId xmlns:a16="http://schemas.microsoft.com/office/drawing/2014/main" id="{33BFF8D4-9A7D-40CB-BFA2-2F9BB9732D40}"/>
                </a:ext>
              </a:extLst>
            </p:cNvPr>
            <p:cNvSpPr/>
            <p:nvPr/>
          </p:nvSpPr>
          <p:spPr>
            <a:xfrm rot="8448048">
              <a:off x="5968818" y="1460472"/>
              <a:ext cx="697367" cy="2174544"/>
            </a:xfrm>
            <a:prstGeom prst="curvedRightArrow">
              <a:avLst>
                <a:gd name="adj1" fmla="val 50000"/>
                <a:gd name="adj2" fmla="val 114658"/>
                <a:gd name="adj3" fmla="val 25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cxnSp>
        <p:nvCxnSpPr>
          <p:cNvPr id="21" name="Straight Connector 40">
            <a:extLst>
              <a:ext uri="{FF2B5EF4-FFF2-40B4-BE49-F238E27FC236}">
                <a16:creationId xmlns:a16="http://schemas.microsoft.com/office/drawing/2014/main" id="{10553F0A-8377-4DBF-ACAD-734646C811E3}"/>
              </a:ext>
            </a:extLst>
          </p:cNvPr>
          <p:cNvCxnSpPr/>
          <p:nvPr/>
        </p:nvCxnSpPr>
        <p:spPr>
          <a:xfrm>
            <a:off x="4606836" y="692696"/>
            <a:ext cx="0" cy="612068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pic>
        <p:nvPicPr>
          <p:cNvPr id="22" name="Immagine 21"/>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35496" y="22632"/>
            <a:ext cx="600569" cy="598056"/>
          </a:xfrm>
          <a:prstGeom prst="rect">
            <a:avLst/>
          </a:prstGeom>
        </p:spPr>
      </p:pic>
    </p:spTree>
    <p:extLst>
      <p:ext uri="{BB962C8B-B14F-4D97-AF65-F5344CB8AC3E}">
        <p14:creationId xmlns:p14="http://schemas.microsoft.com/office/powerpoint/2010/main" val="37183499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a:extLst>
              <a:ext uri="{FF2B5EF4-FFF2-40B4-BE49-F238E27FC236}">
                <a16:creationId xmlns:a16="http://schemas.microsoft.com/office/drawing/2014/main" id="{E0188CBD-BB6F-480C-ABF5-DFBD2A99CB0F}"/>
              </a:ext>
            </a:extLst>
          </p:cNvPr>
          <p:cNvSpPr txBox="1">
            <a:spLocks noChangeArrowheads="1"/>
          </p:cNvSpPr>
          <p:nvPr/>
        </p:nvSpPr>
        <p:spPr bwMode="auto">
          <a:xfrm>
            <a:off x="1331640" y="193374"/>
            <a:ext cx="7345362" cy="369332"/>
          </a:xfrm>
          <a:prstGeom prst="rect">
            <a:avLst/>
          </a:prstGeom>
          <a:solidFill>
            <a:schemeClr val="bg1">
              <a:lumMod val="95000"/>
            </a:schemeClr>
          </a:solidFill>
          <a:ln w="9525">
            <a:solidFill>
              <a:srgbClr val="FF0000"/>
            </a:solidFill>
            <a:miter lim="800000"/>
            <a:headEnd/>
            <a:tailEnd/>
          </a:ln>
          <a:effectLst>
            <a:outerShdw dist="107763" dir="2700000" algn="ctr" rotWithShape="0">
              <a:srgbClr val="FF0000"/>
            </a:outerShdw>
          </a:effectLst>
        </p:spPr>
        <p:txBody>
          <a:bodyPr>
            <a:spAutoFit/>
          </a:bodyPr>
          <a:lstStyle/>
          <a:p>
            <a:pPr algn="ctr" eaLnBrk="1" fontAlgn="auto" hangingPunct="1">
              <a:spcBef>
                <a:spcPts val="0"/>
              </a:spcBef>
              <a:spcAft>
                <a:spcPts val="0"/>
              </a:spcAft>
              <a:defRPr/>
            </a:pPr>
            <a:r>
              <a:rPr lang="it-IT" b="1" i="1" dirty="0">
                <a:latin typeface="Arial" charset="0"/>
                <a:cs typeface="+mn-cs"/>
              </a:rPr>
              <a:t>L’impronta carbonica pro-capite</a:t>
            </a:r>
            <a:endParaRPr lang="it-IT" b="1" dirty="0">
              <a:latin typeface="Arial" charset="0"/>
              <a:cs typeface="+mn-cs"/>
            </a:endParaRPr>
          </a:p>
        </p:txBody>
      </p:sp>
      <p:sp>
        <p:nvSpPr>
          <p:cNvPr id="3" name="Segnaposto numero diapositiva 3">
            <a:extLst>
              <a:ext uri="{FF2B5EF4-FFF2-40B4-BE49-F238E27FC236}">
                <a16:creationId xmlns:a16="http://schemas.microsoft.com/office/drawing/2014/main" id="{36503854-A318-45C3-952B-83EFBEFCDE8D}"/>
              </a:ext>
            </a:extLst>
          </p:cNvPr>
          <p:cNvSpPr txBox="1">
            <a:spLocks/>
          </p:cNvSpPr>
          <p:nvPr/>
        </p:nvSpPr>
        <p:spPr bwMode="auto">
          <a:xfrm>
            <a:off x="7010400" y="188640"/>
            <a:ext cx="2133600" cy="365125"/>
          </a:xfrm>
          <a:prstGeom prst="rect">
            <a:avLst/>
          </a:prstGeom>
          <a:noFill/>
          <a:ln w="9525">
            <a:noFill/>
            <a:miter lim="800000"/>
            <a:headEnd/>
            <a:tailEnd/>
          </a:ln>
        </p:spPr>
        <p:txBody>
          <a:bodyPr anchor="ctr"/>
          <a:lstStyle/>
          <a:p>
            <a:pPr algn="r" eaLnBrk="1" hangingPunct="1"/>
            <a:fld id="{5BB73F92-B833-44D6-A6E4-1043483ED71A}" type="slidenum">
              <a:rPr lang="it-IT" altLang="it-CH" sz="1200">
                <a:solidFill>
                  <a:srgbClr val="898989"/>
                </a:solidFill>
                <a:latin typeface="Calibri" pitchFamily="34" charset="0"/>
              </a:rPr>
              <a:pPr algn="r" eaLnBrk="1" hangingPunct="1"/>
              <a:t>9</a:t>
            </a:fld>
            <a:endParaRPr lang="it-IT" altLang="it-CH" sz="1200" dirty="0">
              <a:solidFill>
                <a:srgbClr val="898989"/>
              </a:solidFill>
              <a:latin typeface="Calibri" pitchFamily="34" charset="0"/>
            </a:endParaRPr>
          </a:p>
        </p:txBody>
      </p:sp>
      <p:sp>
        <p:nvSpPr>
          <p:cNvPr id="7" name="Rettangolo 1">
            <a:extLst>
              <a:ext uri="{FF2B5EF4-FFF2-40B4-BE49-F238E27FC236}">
                <a16:creationId xmlns:a16="http://schemas.microsoft.com/office/drawing/2014/main" id="{4FB7052B-0D89-46C4-8B52-A26B3949733B}"/>
              </a:ext>
            </a:extLst>
          </p:cNvPr>
          <p:cNvSpPr/>
          <p:nvPr/>
        </p:nvSpPr>
        <p:spPr>
          <a:xfrm>
            <a:off x="0" y="836712"/>
            <a:ext cx="9144000" cy="1138773"/>
          </a:xfrm>
          <a:prstGeom prst="rect">
            <a:avLst/>
          </a:prstGeom>
        </p:spPr>
        <p:txBody>
          <a:bodyPr wrap="square">
            <a:spAutoFit/>
          </a:bodyPr>
          <a:lstStyle/>
          <a:p>
            <a:pPr algn="just"/>
            <a:r>
              <a:rPr lang="it-IT" sz="1700" dirty="0"/>
              <a:t>L’impronta carbonica pro-capite </a:t>
            </a:r>
            <a:r>
              <a:rPr lang="it-IT" sz="1700" dirty="0" smtClean="0"/>
              <a:t>(o individuale) si </a:t>
            </a:r>
            <a:r>
              <a:rPr lang="it-IT" sz="1700" dirty="0"/>
              <a:t>ottiene dividendo le emissioni di gas serra nazionali (</a:t>
            </a:r>
            <a:r>
              <a:rPr lang="it-IT" sz="1700" b="1" dirty="0">
                <a:solidFill>
                  <a:srgbClr val="FF0000"/>
                </a:solidFill>
                <a:effectLst>
                  <a:outerShdw blurRad="38100" dist="38100" dir="2700000" algn="tl">
                    <a:srgbClr val="000000">
                      <a:alpha val="43137"/>
                    </a:srgbClr>
                  </a:outerShdw>
                </a:effectLst>
              </a:rPr>
              <a:t>relative al consumo di prodotti</a:t>
            </a:r>
            <a:r>
              <a:rPr lang="it-IT" sz="1700" dirty="0">
                <a:solidFill>
                  <a:srgbClr val="FF0000"/>
                </a:solidFill>
              </a:rPr>
              <a:t> - </a:t>
            </a:r>
            <a:r>
              <a:rPr lang="it-IT" sz="1700" b="1" dirty="0" err="1">
                <a:solidFill>
                  <a:srgbClr val="FF0000"/>
                </a:solidFill>
                <a:effectLst>
                  <a:outerShdw blurRad="38100" dist="38100" dir="2700000" algn="tl">
                    <a:srgbClr val="000000">
                      <a:alpha val="43137"/>
                    </a:srgbClr>
                  </a:outerShdw>
                </a:effectLst>
              </a:rPr>
              <a:t>consumption-based</a:t>
            </a:r>
            <a:r>
              <a:rPr lang="it-IT" sz="1700" b="1" dirty="0">
                <a:solidFill>
                  <a:srgbClr val="FF0000"/>
                </a:solidFill>
                <a:effectLst>
                  <a:outerShdw blurRad="38100" dist="38100" dir="2700000" algn="tl">
                    <a:srgbClr val="000000">
                      <a:alpha val="43137"/>
                    </a:srgbClr>
                  </a:outerShdw>
                </a:effectLst>
              </a:rPr>
              <a:t> </a:t>
            </a:r>
            <a:r>
              <a:rPr lang="it-IT" sz="1700" b="1" dirty="0" err="1">
                <a:solidFill>
                  <a:srgbClr val="FF0000"/>
                </a:solidFill>
                <a:effectLst>
                  <a:outerShdw blurRad="38100" dist="38100" dir="2700000" algn="tl">
                    <a:srgbClr val="000000">
                      <a:alpha val="43137"/>
                    </a:srgbClr>
                  </a:outerShdw>
                </a:effectLst>
              </a:rPr>
              <a:t>system</a:t>
            </a:r>
            <a:r>
              <a:rPr lang="it-IT" sz="1700" dirty="0"/>
              <a:t>) per il numero di abitanti. Gli Italiani emettono in base ai loro consumi ed alla possibilità di spesa di ciascuno: in genere quindi i ricchi emettono di più rispetto ai poveri.</a:t>
            </a:r>
            <a:endParaRPr lang="it-IT" sz="1200" dirty="0"/>
          </a:p>
        </p:txBody>
      </p:sp>
      <p:sp>
        <p:nvSpPr>
          <p:cNvPr id="16" name="Plus Sign 26">
            <a:extLst>
              <a:ext uri="{FF2B5EF4-FFF2-40B4-BE49-F238E27FC236}">
                <a16:creationId xmlns:a16="http://schemas.microsoft.com/office/drawing/2014/main" id="{0A71FCEC-FF98-4FE1-9396-5918492CDCD9}"/>
              </a:ext>
            </a:extLst>
          </p:cNvPr>
          <p:cNvSpPr/>
          <p:nvPr/>
        </p:nvSpPr>
        <p:spPr>
          <a:xfrm>
            <a:off x="2132833" y="2364128"/>
            <a:ext cx="648072" cy="648000"/>
          </a:xfrm>
          <a:prstGeom prst="mathPlus">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Plus Sign 41">
            <a:extLst>
              <a:ext uri="{FF2B5EF4-FFF2-40B4-BE49-F238E27FC236}">
                <a16:creationId xmlns:a16="http://schemas.microsoft.com/office/drawing/2014/main" id="{96FF7FE2-0AAF-415F-84C1-635B457375B3}"/>
              </a:ext>
            </a:extLst>
          </p:cNvPr>
          <p:cNvSpPr/>
          <p:nvPr/>
        </p:nvSpPr>
        <p:spPr>
          <a:xfrm>
            <a:off x="4427656" y="2484589"/>
            <a:ext cx="648072" cy="648000"/>
          </a:xfrm>
          <a:prstGeom prst="mathPlus">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Plus Sign 42">
            <a:extLst>
              <a:ext uri="{FF2B5EF4-FFF2-40B4-BE49-F238E27FC236}">
                <a16:creationId xmlns:a16="http://schemas.microsoft.com/office/drawing/2014/main" id="{22E96B03-3343-4C78-B9AB-8B1D8C50A7EE}"/>
              </a:ext>
            </a:extLst>
          </p:cNvPr>
          <p:cNvSpPr/>
          <p:nvPr/>
        </p:nvSpPr>
        <p:spPr>
          <a:xfrm>
            <a:off x="4974839" y="4231335"/>
            <a:ext cx="648072" cy="648000"/>
          </a:xfrm>
          <a:prstGeom prst="mathPlus">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Plus Sign 43">
            <a:extLst>
              <a:ext uri="{FF2B5EF4-FFF2-40B4-BE49-F238E27FC236}">
                <a16:creationId xmlns:a16="http://schemas.microsoft.com/office/drawing/2014/main" id="{7A0034BD-AD2B-479F-9A44-97F9268429FC}"/>
              </a:ext>
            </a:extLst>
          </p:cNvPr>
          <p:cNvSpPr/>
          <p:nvPr/>
        </p:nvSpPr>
        <p:spPr>
          <a:xfrm>
            <a:off x="3819691" y="5507346"/>
            <a:ext cx="648072" cy="648000"/>
          </a:xfrm>
          <a:prstGeom prst="mathPlus">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Plus Sign 44">
            <a:extLst>
              <a:ext uri="{FF2B5EF4-FFF2-40B4-BE49-F238E27FC236}">
                <a16:creationId xmlns:a16="http://schemas.microsoft.com/office/drawing/2014/main" id="{85E7ABAE-FF14-46A0-A531-827068007761}"/>
              </a:ext>
            </a:extLst>
          </p:cNvPr>
          <p:cNvSpPr/>
          <p:nvPr/>
        </p:nvSpPr>
        <p:spPr>
          <a:xfrm>
            <a:off x="809624" y="3553606"/>
            <a:ext cx="648072" cy="648000"/>
          </a:xfrm>
          <a:prstGeom prst="mathPlus">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Plus Sign 45">
            <a:extLst>
              <a:ext uri="{FF2B5EF4-FFF2-40B4-BE49-F238E27FC236}">
                <a16:creationId xmlns:a16="http://schemas.microsoft.com/office/drawing/2014/main" id="{0CC20305-40B5-4F9E-AC22-107F16FDD135}"/>
              </a:ext>
            </a:extLst>
          </p:cNvPr>
          <p:cNvSpPr/>
          <p:nvPr/>
        </p:nvSpPr>
        <p:spPr>
          <a:xfrm>
            <a:off x="1952416" y="5335746"/>
            <a:ext cx="648072" cy="648000"/>
          </a:xfrm>
          <a:prstGeom prst="mathPlus">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Equals 27">
            <a:extLst>
              <a:ext uri="{FF2B5EF4-FFF2-40B4-BE49-F238E27FC236}">
                <a16:creationId xmlns:a16="http://schemas.microsoft.com/office/drawing/2014/main" id="{61A7C291-D797-4435-9EFA-3BE2165AC525}"/>
              </a:ext>
            </a:extLst>
          </p:cNvPr>
          <p:cNvSpPr/>
          <p:nvPr/>
        </p:nvSpPr>
        <p:spPr>
          <a:xfrm>
            <a:off x="6231523" y="3944454"/>
            <a:ext cx="769319" cy="514303"/>
          </a:xfrm>
          <a:prstGeom prst="mathEqual">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3" name="Rettangolo 1">
            <a:extLst>
              <a:ext uri="{FF2B5EF4-FFF2-40B4-BE49-F238E27FC236}">
                <a16:creationId xmlns:a16="http://schemas.microsoft.com/office/drawing/2014/main" id="{106DFDA2-2F01-42C0-B466-43729732B226}"/>
              </a:ext>
            </a:extLst>
          </p:cNvPr>
          <p:cNvSpPr/>
          <p:nvPr/>
        </p:nvSpPr>
        <p:spPr>
          <a:xfrm>
            <a:off x="7061853" y="3631170"/>
            <a:ext cx="1791882" cy="1200329"/>
          </a:xfrm>
          <a:prstGeom prst="rect">
            <a:avLst/>
          </a:prstGeom>
        </p:spPr>
        <p:txBody>
          <a:bodyPr wrap="square">
            <a:spAutoFit/>
          </a:bodyPr>
          <a:lstStyle/>
          <a:p>
            <a:pPr algn="just"/>
            <a:r>
              <a:rPr lang="it-IT" sz="2400" b="1" dirty="0"/>
              <a:t>Impronta </a:t>
            </a:r>
          </a:p>
          <a:p>
            <a:pPr algn="just"/>
            <a:r>
              <a:rPr lang="it-IT" sz="2400" b="1" dirty="0"/>
              <a:t>carbonica </a:t>
            </a:r>
          </a:p>
          <a:p>
            <a:pPr algn="just"/>
            <a:r>
              <a:rPr lang="it-IT" sz="2400" b="1" dirty="0"/>
              <a:t>pro-capite</a:t>
            </a:r>
            <a:endParaRPr lang="it-IT" dirty="0"/>
          </a:p>
        </p:txBody>
      </p:sp>
      <p:grpSp>
        <p:nvGrpSpPr>
          <p:cNvPr id="27" name="Group 26">
            <a:extLst>
              <a:ext uri="{FF2B5EF4-FFF2-40B4-BE49-F238E27FC236}">
                <a16:creationId xmlns:a16="http://schemas.microsoft.com/office/drawing/2014/main" id="{EBE403EE-A957-4AC7-9785-18C939DDB5A6}"/>
              </a:ext>
            </a:extLst>
          </p:cNvPr>
          <p:cNvGrpSpPr/>
          <p:nvPr/>
        </p:nvGrpSpPr>
        <p:grpSpPr>
          <a:xfrm>
            <a:off x="354575" y="1628800"/>
            <a:ext cx="5886506" cy="5154643"/>
            <a:chOff x="354575" y="1340768"/>
            <a:chExt cx="5886506" cy="5154643"/>
          </a:xfrm>
        </p:grpSpPr>
        <p:grpSp>
          <p:nvGrpSpPr>
            <p:cNvPr id="8" name="Group 24">
              <a:extLst>
                <a:ext uri="{FF2B5EF4-FFF2-40B4-BE49-F238E27FC236}">
                  <a16:creationId xmlns:a16="http://schemas.microsoft.com/office/drawing/2014/main" id="{14929622-A96F-4EB2-912F-F95A316DED7F}"/>
                </a:ext>
              </a:extLst>
            </p:cNvPr>
            <p:cNvGrpSpPr/>
            <p:nvPr/>
          </p:nvGrpSpPr>
          <p:grpSpPr>
            <a:xfrm>
              <a:off x="354575" y="1340768"/>
              <a:ext cx="5886506" cy="5154643"/>
              <a:chOff x="1695524" y="1541616"/>
              <a:chExt cx="5886506" cy="5154643"/>
            </a:xfrm>
          </p:grpSpPr>
          <p:pic>
            <p:nvPicPr>
              <p:cNvPr id="9" name="Graphic 7" descr="User with solid fill">
                <a:extLst>
                  <a:ext uri="{FF2B5EF4-FFF2-40B4-BE49-F238E27FC236}">
                    <a16:creationId xmlns:a16="http://schemas.microsoft.com/office/drawing/2014/main" id="{11557F0A-DADD-4868-BEDC-134370D0C8DC}"/>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 xmlns:asvg="http://schemas.microsoft.com/office/drawing/2016/SVG/main" r:embed="rId4"/>
                  </a:ext>
                </a:extLst>
              </a:blip>
              <a:stretch>
                <a:fillRect/>
              </a:stretch>
            </p:blipFill>
            <p:spPr>
              <a:xfrm>
                <a:off x="3721322" y="3138311"/>
                <a:ext cx="1825352" cy="1825352"/>
              </a:xfrm>
              <a:prstGeom prst="rect">
                <a:avLst/>
              </a:prstGeom>
            </p:spPr>
          </p:pic>
          <p:pic>
            <p:nvPicPr>
              <p:cNvPr id="10" name="Picture 9" descr="A picture containing logo&#10;&#10;Description automatically generated">
                <a:extLst>
                  <a:ext uri="{FF2B5EF4-FFF2-40B4-BE49-F238E27FC236}">
                    <a16:creationId xmlns:a16="http://schemas.microsoft.com/office/drawing/2014/main" id="{A6E2609F-828A-4B76-9395-FEF44E7CF04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855759" y="2565864"/>
                <a:ext cx="1726271" cy="1726271"/>
              </a:xfrm>
              <a:prstGeom prst="rect">
                <a:avLst/>
              </a:prstGeom>
            </p:spPr>
          </p:pic>
          <p:pic>
            <p:nvPicPr>
              <p:cNvPr id="11" name="Picture 11" descr="Logo&#10;&#10;Description automatically generated">
                <a:extLst>
                  <a:ext uri="{FF2B5EF4-FFF2-40B4-BE49-F238E27FC236}">
                    <a16:creationId xmlns:a16="http://schemas.microsoft.com/office/drawing/2014/main" id="{F17EF6FD-2B38-45B3-84C3-B5CA8F76499B}"/>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695524" y="1857252"/>
                <a:ext cx="2232248" cy="2232248"/>
              </a:xfrm>
              <a:prstGeom prst="rect">
                <a:avLst/>
              </a:prstGeom>
            </p:spPr>
          </p:pic>
          <p:pic>
            <p:nvPicPr>
              <p:cNvPr id="13" name="Graphic 39" descr="Fire with solid fill">
                <a:extLst>
                  <a:ext uri="{FF2B5EF4-FFF2-40B4-BE49-F238E27FC236}">
                    <a16:creationId xmlns:a16="http://schemas.microsoft.com/office/drawing/2014/main" id="{FE5D9894-4302-4B25-BF99-40FCDA997952}"/>
                  </a:ext>
                </a:extLst>
              </p:cNvPr>
              <p:cNvPicPr>
                <a:picLocks noChangeAspect="1"/>
              </p:cNvPicPr>
              <p:nvPr/>
            </p:nvPicPr>
            <p:blipFill>
              <a:blip r:embed="rId7" cstate="email">
                <a:extLst>
                  <a:ext uri="{28A0092B-C50C-407E-A947-70E740481C1C}">
                    <a14:useLocalDpi xmlns:a14="http://schemas.microsoft.com/office/drawing/2010/main"/>
                  </a:ext>
                  <a:ext uri="{96DAC541-7B7A-43D3-8B79-37D633B846F1}">
                    <asvg:svgBlip xmlns="" xmlns:asvg="http://schemas.microsoft.com/office/drawing/2016/SVG/main" r:embed="rId8"/>
                  </a:ext>
                </a:extLst>
              </a:blip>
              <a:stretch>
                <a:fillRect/>
              </a:stretch>
            </p:blipFill>
            <p:spPr>
              <a:xfrm>
                <a:off x="5855759" y="4862291"/>
                <a:ext cx="1047755" cy="1047755"/>
              </a:xfrm>
              <a:prstGeom prst="rect">
                <a:avLst/>
              </a:prstGeom>
            </p:spPr>
          </p:pic>
          <p:pic>
            <p:nvPicPr>
              <p:cNvPr id="14" name="Picture 40" descr="Logo&#10;&#10;Description automatically generated">
                <a:extLst>
                  <a:ext uri="{FF2B5EF4-FFF2-40B4-BE49-F238E27FC236}">
                    <a16:creationId xmlns:a16="http://schemas.microsoft.com/office/drawing/2014/main" id="{7B351C06-7A9E-401E-806F-4ABEBB6A6E2E}"/>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4054556" y="1541616"/>
                <a:ext cx="1615661" cy="1615661"/>
              </a:xfrm>
              <a:prstGeom prst="rect">
                <a:avLst/>
              </a:prstGeom>
            </p:spPr>
          </p:pic>
          <p:pic>
            <p:nvPicPr>
              <p:cNvPr id="15" name="Picture 21">
                <a:extLst>
                  <a:ext uri="{FF2B5EF4-FFF2-40B4-BE49-F238E27FC236}">
                    <a16:creationId xmlns:a16="http://schemas.microsoft.com/office/drawing/2014/main" id="{12890F27-3CA7-4816-837F-3123F6CFEAF5}"/>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3836084" y="5224428"/>
                <a:ext cx="1471831" cy="1471831"/>
              </a:xfrm>
              <a:prstGeom prst="rect">
                <a:avLst/>
              </a:prstGeom>
            </p:spPr>
          </p:pic>
        </p:grpSp>
        <p:pic>
          <p:nvPicPr>
            <p:cNvPr id="26" name="Graphic 25" descr="Lightning bolt with solid fill">
              <a:extLst>
                <a:ext uri="{FF2B5EF4-FFF2-40B4-BE49-F238E27FC236}">
                  <a16:creationId xmlns:a16="http://schemas.microsoft.com/office/drawing/2014/main" id="{15D9765C-8FAD-4326-97D2-4D8FB2661DBD}"/>
                </a:ext>
              </a:extLst>
            </p:cNvPr>
            <p:cNvPicPr>
              <a:picLocks noChangeAspect="1"/>
            </p:cNvPicPr>
            <p:nvPr/>
          </p:nvPicPr>
          <p:blipFill>
            <a:blip r:embed="rId11" cstate="email">
              <a:extLst>
                <a:ext uri="{28A0092B-C50C-407E-A947-70E740481C1C}">
                  <a14:useLocalDpi xmlns:a14="http://schemas.microsoft.com/office/drawing/2010/main"/>
                </a:ext>
                <a:ext uri="{96DAC541-7B7A-43D3-8B79-37D633B846F1}">
                  <asvg:svgBlip xmlns="" xmlns:asvg="http://schemas.microsoft.com/office/drawing/2016/SVG/main" r:embed="rId12"/>
                </a:ext>
              </a:extLst>
            </a:blip>
            <a:stretch>
              <a:fillRect/>
            </a:stretch>
          </p:blipFill>
          <p:spPr>
            <a:xfrm>
              <a:off x="1079938" y="4206350"/>
              <a:ext cx="914400" cy="914400"/>
            </a:xfrm>
            <a:prstGeom prst="rect">
              <a:avLst/>
            </a:prstGeom>
          </p:spPr>
        </p:pic>
      </p:grpSp>
      <p:pic>
        <p:nvPicPr>
          <p:cNvPr id="25" name="Immagine 24"/>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35496" y="22632"/>
            <a:ext cx="600569" cy="598056"/>
          </a:xfrm>
          <a:prstGeom prst="rect">
            <a:avLst/>
          </a:prstGeom>
        </p:spPr>
      </p:pic>
    </p:spTree>
    <p:extLst>
      <p:ext uri="{BB962C8B-B14F-4D97-AF65-F5344CB8AC3E}">
        <p14:creationId xmlns:p14="http://schemas.microsoft.com/office/powerpoint/2010/main" val="15272696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magine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02786" y="548680"/>
            <a:ext cx="7973670" cy="4824536"/>
          </a:xfrm>
          <a:prstGeom prst="rect">
            <a:avLst/>
          </a:prstGeom>
        </p:spPr>
      </p:pic>
      <p:sp>
        <p:nvSpPr>
          <p:cNvPr id="17" name="Rettangolo 6"/>
          <p:cNvSpPr/>
          <p:nvPr/>
        </p:nvSpPr>
        <p:spPr>
          <a:xfrm>
            <a:off x="0" y="5007947"/>
            <a:ext cx="9144000" cy="1877437"/>
          </a:xfrm>
          <a:prstGeom prst="rect">
            <a:avLst/>
          </a:prstGeom>
        </p:spPr>
        <p:txBody>
          <a:bodyPr wrap="square">
            <a:spAutoFit/>
          </a:bodyPr>
          <a:lstStyle/>
          <a:p>
            <a:pPr algn="just"/>
            <a:r>
              <a:rPr lang="it-IT" sz="1700" dirty="0"/>
              <a:t>Per raggiungere gli obiettivi dell’Unione Europea, dobbiamo ridurre  la nostra impronta carbonica ai seguenti valori di riferimento: </a:t>
            </a:r>
          </a:p>
          <a:p>
            <a:pPr algn="just"/>
            <a:endParaRPr lang="it-IT" sz="1300" dirty="0"/>
          </a:p>
          <a:p>
            <a:pPr marL="285750" indent="-285750" algn="just">
              <a:buFont typeface="Arial" panose="020B0604020202020204" pitchFamily="34" charset="0"/>
              <a:buChar char="•"/>
            </a:pPr>
            <a:r>
              <a:rPr lang="it-IT" sz="1700" dirty="0"/>
              <a:t>entro il </a:t>
            </a:r>
            <a:r>
              <a:rPr lang="it-IT" sz="1700" b="1" dirty="0">
                <a:solidFill>
                  <a:srgbClr val="FF0000"/>
                </a:solidFill>
                <a:effectLst>
                  <a:outerShdw blurRad="38100" dist="38100" dir="2700000" algn="tl">
                    <a:srgbClr val="000000">
                      <a:alpha val="43137"/>
                    </a:srgbClr>
                  </a:outerShdw>
                </a:effectLst>
              </a:rPr>
              <a:t>2030: 2,5 </a:t>
            </a:r>
            <a:r>
              <a:rPr lang="it-IT" sz="1700" b="1" dirty="0" smtClean="0">
                <a:solidFill>
                  <a:srgbClr val="FF0000"/>
                </a:solidFill>
                <a:effectLst>
                  <a:outerShdw blurRad="38100" dist="38100" dir="2700000" algn="tl">
                    <a:srgbClr val="000000">
                      <a:alpha val="43137"/>
                    </a:srgbClr>
                  </a:outerShdw>
                </a:effectLst>
              </a:rPr>
              <a:t>tCO2eq</a:t>
            </a:r>
            <a:endParaRPr lang="it-IT" sz="1700" b="1" dirty="0">
              <a:solidFill>
                <a:srgbClr val="FF0000"/>
              </a:solidFill>
              <a:effectLst>
                <a:outerShdw blurRad="38100" dist="38100" dir="2700000" algn="tl">
                  <a:srgbClr val="000000">
                    <a:alpha val="43137"/>
                  </a:srgbClr>
                </a:outerShdw>
              </a:effectLst>
            </a:endParaRPr>
          </a:p>
          <a:p>
            <a:pPr marL="285750" indent="-285750" algn="just">
              <a:buFont typeface="Arial" panose="020B0604020202020204" pitchFamily="34" charset="0"/>
              <a:buChar char="•"/>
            </a:pPr>
            <a:r>
              <a:rPr lang="it-IT" sz="1700" dirty="0"/>
              <a:t>entro il </a:t>
            </a:r>
            <a:r>
              <a:rPr lang="it-IT" sz="1700" b="1" dirty="0">
                <a:solidFill>
                  <a:srgbClr val="FF0000"/>
                </a:solidFill>
                <a:effectLst>
                  <a:outerShdw blurRad="38100" dist="38100" dir="2700000" algn="tl">
                    <a:srgbClr val="000000">
                      <a:alpha val="43137"/>
                    </a:srgbClr>
                  </a:outerShdw>
                </a:effectLst>
              </a:rPr>
              <a:t>2040: 1,4 </a:t>
            </a:r>
            <a:r>
              <a:rPr lang="it-IT" sz="1700" b="1" dirty="0" smtClean="0">
                <a:solidFill>
                  <a:srgbClr val="FF0000"/>
                </a:solidFill>
                <a:effectLst>
                  <a:outerShdw blurRad="38100" dist="38100" dir="2700000" algn="tl">
                    <a:srgbClr val="000000">
                      <a:alpha val="43137"/>
                    </a:srgbClr>
                  </a:outerShdw>
                </a:effectLst>
              </a:rPr>
              <a:t>tCO2eq</a:t>
            </a:r>
            <a:endParaRPr lang="it-IT" sz="1700" b="1" dirty="0">
              <a:solidFill>
                <a:srgbClr val="FF0000"/>
              </a:solidFill>
              <a:effectLst>
                <a:outerShdw blurRad="38100" dist="38100" dir="2700000" algn="tl">
                  <a:srgbClr val="000000">
                    <a:alpha val="43137"/>
                  </a:srgbClr>
                </a:outerShdw>
              </a:effectLst>
            </a:endParaRPr>
          </a:p>
          <a:p>
            <a:pPr marL="285750" indent="-285750" algn="just">
              <a:buFont typeface="Arial" panose="020B0604020202020204" pitchFamily="34" charset="0"/>
              <a:buChar char="•"/>
            </a:pPr>
            <a:r>
              <a:rPr lang="it-IT" sz="1700" dirty="0"/>
              <a:t>entro il </a:t>
            </a:r>
            <a:r>
              <a:rPr lang="it-IT" sz="1700" b="1" dirty="0">
                <a:solidFill>
                  <a:srgbClr val="FF0000"/>
                </a:solidFill>
                <a:effectLst>
                  <a:outerShdw blurRad="38100" dist="38100" dir="2700000" algn="tl">
                    <a:srgbClr val="000000">
                      <a:alpha val="43137"/>
                    </a:srgbClr>
                  </a:outerShdw>
                </a:effectLst>
              </a:rPr>
              <a:t>2050: 0,7 </a:t>
            </a:r>
            <a:r>
              <a:rPr lang="it-IT" sz="1700" b="1" dirty="0" smtClean="0">
                <a:solidFill>
                  <a:srgbClr val="FF0000"/>
                </a:solidFill>
                <a:effectLst>
                  <a:outerShdw blurRad="38100" dist="38100" dir="2700000" algn="tl">
                    <a:srgbClr val="000000">
                      <a:alpha val="43137"/>
                    </a:srgbClr>
                  </a:outerShdw>
                </a:effectLst>
              </a:rPr>
              <a:t>tCO2eq                                                </a:t>
            </a:r>
            <a:endParaRPr lang="it-IT" sz="1700" b="1" dirty="0">
              <a:solidFill>
                <a:srgbClr val="FF0000"/>
              </a:solidFill>
              <a:effectLst>
                <a:outerShdw blurRad="38100" dist="38100" dir="2700000" algn="tl">
                  <a:srgbClr val="000000">
                    <a:alpha val="43137"/>
                  </a:srgbClr>
                </a:outerShdw>
              </a:effectLst>
            </a:endParaRPr>
          </a:p>
          <a:p>
            <a:pPr marL="285750" indent="-285750" algn="just">
              <a:buFont typeface="Arial" panose="020B0604020202020204" pitchFamily="34" charset="0"/>
              <a:buChar char="•"/>
            </a:pPr>
            <a:endParaRPr lang="it-IT" sz="600" b="1" dirty="0">
              <a:solidFill>
                <a:srgbClr val="FF0000"/>
              </a:solidFill>
              <a:effectLst>
                <a:outerShdw blurRad="38100" dist="38100" dir="2700000" algn="tl">
                  <a:srgbClr val="000000">
                    <a:alpha val="43137"/>
                  </a:srgbClr>
                </a:outerShdw>
              </a:effectLst>
            </a:endParaRPr>
          </a:p>
          <a:p>
            <a:pPr algn="just"/>
            <a:r>
              <a:rPr lang="it-IT" sz="1200" dirty="0"/>
              <a:t>Fonte: </a:t>
            </a:r>
            <a:r>
              <a:rPr lang="en-US" sz="1200" dirty="0"/>
              <a:t>The Cambridge Sustainability Commission (2021). Rif.:D5 </a:t>
            </a:r>
            <a:endParaRPr lang="it-IT" sz="1200" b="1" dirty="0">
              <a:solidFill>
                <a:srgbClr val="FF0000"/>
              </a:solidFill>
              <a:effectLst>
                <a:outerShdw blurRad="38100" dist="38100" dir="2700000" algn="tl">
                  <a:srgbClr val="000000">
                    <a:alpha val="43137"/>
                  </a:srgbClr>
                </a:outerShdw>
              </a:effectLst>
            </a:endParaRPr>
          </a:p>
        </p:txBody>
      </p:sp>
      <p:sp>
        <p:nvSpPr>
          <p:cNvPr id="3" name="Text Box 4">
            <a:extLst>
              <a:ext uri="{FF2B5EF4-FFF2-40B4-BE49-F238E27FC236}">
                <a16:creationId xmlns:a16="http://schemas.microsoft.com/office/drawing/2014/main" id="{E0188CBD-BB6F-480C-ABF5-DFBD2A99CB0F}"/>
              </a:ext>
            </a:extLst>
          </p:cNvPr>
          <p:cNvSpPr txBox="1">
            <a:spLocks noChangeArrowheads="1"/>
          </p:cNvSpPr>
          <p:nvPr/>
        </p:nvSpPr>
        <p:spPr bwMode="auto">
          <a:xfrm>
            <a:off x="1331640" y="193374"/>
            <a:ext cx="7345362" cy="369332"/>
          </a:xfrm>
          <a:prstGeom prst="rect">
            <a:avLst/>
          </a:prstGeom>
          <a:solidFill>
            <a:schemeClr val="bg1">
              <a:lumMod val="95000"/>
            </a:schemeClr>
          </a:solidFill>
          <a:ln w="9525">
            <a:solidFill>
              <a:srgbClr val="FF0000"/>
            </a:solidFill>
            <a:miter lim="800000"/>
            <a:headEnd/>
            <a:tailEnd/>
          </a:ln>
          <a:effectLst>
            <a:outerShdw dist="107763" dir="2700000" algn="ctr" rotWithShape="0">
              <a:srgbClr val="FF0000"/>
            </a:outerShdw>
          </a:effectLst>
        </p:spPr>
        <p:txBody>
          <a:bodyPr>
            <a:spAutoFit/>
          </a:bodyPr>
          <a:lstStyle/>
          <a:p>
            <a:pPr algn="ctr" eaLnBrk="1" fontAlgn="auto" hangingPunct="1">
              <a:spcBef>
                <a:spcPts val="0"/>
              </a:spcBef>
              <a:spcAft>
                <a:spcPts val="0"/>
              </a:spcAft>
              <a:defRPr/>
            </a:pPr>
            <a:r>
              <a:rPr lang="it-IT" b="1" i="1" dirty="0">
                <a:latin typeface="Arial" charset="0"/>
                <a:cs typeface="+mn-cs"/>
              </a:rPr>
              <a:t>L’impronta carbonica nel mondo (in tCO2e)</a:t>
            </a:r>
            <a:endParaRPr lang="it-IT" b="1" dirty="0">
              <a:latin typeface="Arial" charset="0"/>
              <a:cs typeface="+mn-cs"/>
            </a:endParaRPr>
          </a:p>
        </p:txBody>
      </p:sp>
      <p:sp>
        <p:nvSpPr>
          <p:cNvPr id="4" name="Segnaposto numero diapositiva 3">
            <a:extLst>
              <a:ext uri="{FF2B5EF4-FFF2-40B4-BE49-F238E27FC236}">
                <a16:creationId xmlns:a16="http://schemas.microsoft.com/office/drawing/2014/main" id="{36503854-A318-45C3-952B-83EFBEFCDE8D}"/>
              </a:ext>
            </a:extLst>
          </p:cNvPr>
          <p:cNvSpPr txBox="1">
            <a:spLocks/>
          </p:cNvSpPr>
          <p:nvPr/>
        </p:nvSpPr>
        <p:spPr bwMode="auto">
          <a:xfrm>
            <a:off x="7010400" y="188640"/>
            <a:ext cx="2133600" cy="365125"/>
          </a:xfrm>
          <a:prstGeom prst="rect">
            <a:avLst/>
          </a:prstGeom>
          <a:noFill/>
          <a:ln w="9525">
            <a:noFill/>
            <a:miter lim="800000"/>
            <a:headEnd/>
            <a:tailEnd/>
          </a:ln>
        </p:spPr>
        <p:txBody>
          <a:bodyPr anchor="ctr"/>
          <a:lstStyle/>
          <a:p>
            <a:pPr algn="r" eaLnBrk="1" hangingPunct="1"/>
            <a:fld id="{5BB73F92-B833-44D6-A6E4-1043483ED71A}" type="slidenum">
              <a:rPr lang="it-IT" altLang="it-CH" sz="1200">
                <a:solidFill>
                  <a:srgbClr val="898989"/>
                </a:solidFill>
                <a:latin typeface="Calibri" pitchFamily="34" charset="0"/>
              </a:rPr>
              <a:pPr algn="r" eaLnBrk="1" hangingPunct="1"/>
              <a:t>10</a:t>
            </a:fld>
            <a:endParaRPr lang="it-IT" altLang="it-CH" sz="1200" dirty="0">
              <a:solidFill>
                <a:srgbClr val="898989"/>
              </a:solidFill>
              <a:latin typeface="Calibri" pitchFamily="34" charset="0"/>
            </a:endParaRPr>
          </a:p>
        </p:txBody>
      </p:sp>
      <p:sp>
        <p:nvSpPr>
          <p:cNvPr id="12" name="Ovale 11"/>
          <p:cNvSpPr>
            <a:spLocks noChangeAspect="1"/>
          </p:cNvSpPr>
          <p:nvPr/>
        </p:nvSpPr>
        <p:spPr>
          <a:xfrm>
            <a:off x="4117196" y="1532646"/>
            <a:ext cx="540000" cy="54006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dirty="0"/>
              <a:t>7,4</a:t>
            </a:r>
          </a:p>
        </p:txBody>
      </p:sp>
      <p:sp>
        <p:nvSpPr>
          <p:cNvPr id="13" name="Ovale 12"/>
          <p:cNvSpPr/>
          <p:nvPr/>
        </p:nvSpPr>
        <p:spPr>
          <a:xfrm>
            <a:off x="1364450" y="1307050"/>
            <a:ext cx="1080000" cy="10800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13,4</a:t>
            </a:r>
          </a:p>
        </p:txBody>
      </p:sp>
      <p:sp>
        <p:nvSpPr>
          <p:cNvPr id="15" name="Ovale 14"/>
          <p:cNvSpPr>
            <a:spLocks noChangeAspect="1"/>
          </p:cNvSpPr>
          <p:nvPr/>
        </p:nvSpPr>
        <p:spPr>
          <a:xfrm>
            <a:off x="4165849" y="5652146"/>
            <a:ext cx="540000" cy="5400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b="1" dirty="0">
                <a:latin typeface="Arial" panose="020B0604020202020204" pitchFamily="34" charset="0"/>
                <a:cs typeface="Arial" panose="020B0604020202020204" pitchFamily="34" charset="0"/>
              </a:rPr>
              <a:t>2,5</a:t>
            </a:r>
          </a:p>
        </p:txBody>
      </p:sp>
      <p:sp>
        <p:nvSpPr>
          <p:cNvPr id="18" name="Ovale 17"/>
          <p:cNvSpPr>
            <a:spLocks noChangeAspect="1"/>
          </p:cNvSpPr>
          <p:nvPr/>
        </p:nvSpPr>
        <p:spPr>
          <a:xfrm>
            <a:off x="6758137" y="6228210"/>
            <a:ext cx="360000" cy="3600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b="1" dirty="0">
                <a:latin typeface="Arial" panose="020B0604020202020204" pitchFamily="34" charset="0"/>
                <a:cs typeface="Arial" panose="020B0604020202020204" pitchFamily="34" charset="0"/>
              </a:rPr>
              <a:t>0,7</a:t>
            </a:r>
          </a:p>
        </p:txBody>
      </p:sp>
      <p:sp>
        <p:nvSpPr>
          <p:cNvPr id="20" name="Freccia a destra rientrata 19"/>
          <p:cNvSpPr/>
          <p:nvPr/>
        </p:nvSpPr>
        <p:spPr>
          <a:xfrm>
            <a:off x="3373801" y="5850146"/>
            <a:ext cx="720000" cy="144000"/>
          </a:xfrm>
          <a:prstGeom prst="notched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1" name="Freccia a destra rientrata 20"/>
          <p:cNvSpPr/>
          <p:nvPr/>
        </p:nvSpPr>
        <p:spPr>
          <a:xfrm>
            <a:off x="4741913" y="6084194"/>
            <a:ext cx="720000" cy="144000"/>
          </a:xfrm>
          <a:prstGeom prst="notched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2" name="Freccia a destra rientrata 21"/>
          <p:cNvSpPr/>
          <p:nvPr/>
        </p:nvSpPr>
        <p:spPr>
          <a:xfrm>
            <a:off x="6002113" y="6372242"/>
            <a:ext cx="720000" cy="144000"/>
          </a:xfrm>
          <a:prstGeom prst="notched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3" name="CasellaDiTesto 22"/>
          <p:cNvSpPr txBox="1"/>
          <p:nvPr/>
        </p:nvSpPr>
        <p:spPr>
          <a:xfrm>
            <a:off x="4497563" y="2927103"/>
            <a:ext cx="766557" cy="338554"/>
          </a:xfrm>
          <a:prstGeom prst="rect">
            <a:avLst/>
          </a:prstGeom>
          <a:noFill/>
        </p:spPr>
        <p:txBody>
          <a:bodyPr wrap="none" rtlCol="0">
            <a:spAutoFit/>
          </a:bodyPr>
          <a:lstStyle/>
          <a:p>
            <a:r>
              <a:rPr lang="it-IT" sz="1600" b="1" dirty="0"/>
              <a:t>Africa</a:t>
            </a:r>
          </a:p>
        </p:txBody>
      </p:sp>
      <p:sp>
        <p:nvSpPr>
          <p:cNvPr id="24" name="CasellaDiTesto 23"/>
          <p:cNvSpPr txBox="1"/>
          <p:nvPr/>
        </p:nvSpPr>
        <p:spPr>
          <a:xfrm>
            <a:off x="3293681" y="1575627"/>
            <a:ext cx="889987" cy="338554"/>
          </a:xfrm>
          <a:prstGeom prst="rect">
            <a:avLst/>
          </a:prstGeom>
          <a:noFill/>
        </p:spPr>
        <p:txBody>
          <a:bodyPr wrap="none" rtlCol="0">
            <a:spAutoFit/>
          </a:bodyPr>
          <a:lstStyle/>
          <a:p>
            <a:r>
              <a:rPr lang="it-IT" sz="1600" b="1" dirty="0"/>
              <a:t>Europa</a:t>
            </a:r>
          </a:p>
        </p:txBody>
      </p:sp>
      <p:sp>
        <p:nvSpPr>
          <p:cNvPr id="25" name="CasellaDiTesto 24"/>
          <p:cNvSpPr txBox="1"/>
          <p:nvPr/>
        </p:nvSpPr>
        <p:spPr>
          <a:xfrm>
            <a:off x="570662" y="737997"/>
            <a:ext cx="1521955" cy="338554"/>
          </a:xfrm>
          <a:prstGeom prst="rect">
            <a:avLst/>
          </a:prstGeom>
          <a:noFill/>
        </p:spPr>
        <p:txBody>
          <a:bodyPr wrap="none" rtlCol="0">
            <a:spAutoFit/>
          </a:bodyPr>
          <a:lstStyle/>
          <a:p>
            <a:r>
              <a:rPr lang="it-IT" sz="1600" b="1" dirty="0"/>
              <a:t>Nord America</a:t>
            </a:r>
          </a:p>
        </p:txBody>
      </p:sp>
      <p:sp>
        <p:nvSpPr>
          <p:cNvPr id="26" name="Ovale 25"/>
          <p:cNvSpPr>
            <a:spLocks noChangeAspect="1"/>
          </p:cNvSpPr>
          <p:nvPr/>
        </p:nvSpPr>
        <p:spPr>
          <a:xfrm>
            <a:off x="6359608" y="1340768"/>
            <a:ext cx="720000" cy="7200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7,1</a:t>
            </a:r>
          </a:p>
        </p:txBody>
      </p:sp>
      <p:sp>
        <p:nvSpPr>
          <p:cNvPr id="27" name="Ovale 26"/>
          <p:cNvSpPr>
            <a:spLocks noChangeAspect="1"/>
          </p:cNvSpPr>
          <p:nvPr/>
        </p:nvSpPr>
        <p:spPr>
          <a:xfrm>
            <a:off x="5534627" y="5919238"/>
            <a:ext cx="432000" cy="4320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b="1" dirty="0">
                <a:latin typeface="Arial" panose="020B0604020202020204" pitchFamily="34" charset="0"/>
                <a:cs typeface="Arial" panose="020B0604020202020204" pitchFamily="34" charset="0"/>
              </a:rPr>
              <a:t>1,4</a:t>
            </a:r>
          </a:p>
        </p:txBody>
      </p:sp>
      <p:sp>
        <p:nvSpPr>
          <p:cNvPr id="28" name="Ovale 27"/>
          <p:cNvSpPr>
            <a:spLocks noChangeAspect="1"/>
          </p:cNvSpPr>
          <p:nvPr/>
        </p:nvSpPr>
        <p:spPr>
          <a:xfrm>
            <a:off x="5994176" y="2690143"/>
            <a:ext cx="324000" cy="3240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dirty="0"/>
              <a:t>1,9</a:t>
            </a:r>
          </a:p>
        </p:txBody>
      </p:sp>
      <p:sp>
        <p:nvSpPr>
          <p:cNvPr id="29" name="Ovale 28"/>
          <p:cNvSpPr>
            <a:spLocks noChangeAspect="1"/>
          </p:cNvSpPr>
          <p:nvPr/>
        </p:nvSpPr>
        <p:spPr>
          <a:xfrm>
            <a:off x="4529080" y="2586168"/>
            <a:ext cx="324000" cy="3240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sz="1400" dirty="0"/>
              <a:t>1,7</a:t>
            </a:r>
          </a:p>
        </p:txBody>
      </p:sp>
      <p:sp>
        <p:nvSpPr>
          <p:cNvPr id="30" name="Ovale 29"/>
          <p:cNvSpPr>
            <a:spLocks noChangeAspect="1"/>
          </p:cNvSpPr>
          <p:nvPr/>
        </p:nvSpPr>
        <p:spPr>
          <a:xfrm>
            <a:off x="5130152" y="1228723"/>
            <a:ext cx="611932" cy="6120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dirty="0"/>
              <a:t>11,5</a:t>
            </a:r>
          </a:p>
        </p:txBody>
      </p:sp>
      <p:sp>
        <p:nvSpPr>
          <p:cNvPr id="31" name="Ovale 30"/>
          <p:cNvSpPr>
            <a:spLocks noChangeAspect="1"/>
          </p:cNvSpPr>
          <p:nvPr/>
        </p:nvSpPr>
        <p:spPr>
          <a:xfrm>
            <a:off x="7236296" y="3934949"/>
            <a:ext cx="611932" cy="6120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dirty="0"/>
              <a:t>14,0</a:t>
            </a:r>
          </a:p>
        </p:txBody>
      </p:sp>
      <p:sp>
        <p:nvSpPr>
          <p:cNvPr id="32" name="Ovale 31"/>
          <p:cNvSpPr>
            <a:spLocks noChangeAspect="1"/>
          </p:cNvSpPr>
          <p:nvPr/>
        </p:nvSpPr>
        <p:spPr>
          <a:xfrm>
            <a:off x="2501840" y="3464988"/>
            <a:ext cx="432000" cy="432048"/>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it-IT" dirty="0"/>
              <a:t>3,5</a:t>
            </a:r>
          </a:p>
        </p:txBody>
      </p:sp>
      <p:pic>
        <p:nvPicPr>
          <p:cNvPr id="33" name="Immagine 3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496" y="22632"/>
            <a:ext cx="600569" cy="598056"/>
          </a:xfrm>
          <a:prstGeom prst="rect">
            <a:avLst/>
          </a:prstGeom>
        </p:spPr>
      </p:pic>
    </p:spTree>
    <p:extLst>
      <p:ext uri="{BB962C8B-B14F-4D97-AF65-F5344CB8AC3E}">
        <p14:creationId xmlns:p14="http://schemas.microsoft.com/office/powerpoint/2010/main" val="2223654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6710" y="817926"/>
            <a:ext cx="5491394" cy="5491394"/>
          </a:xfrm>
          <a:prstGeom prst="rect">
            <a:avLst/>
          </a:prstGeom>
        </p:spPr>
      </p:pic>
      <p:sp>
        <p:nvSpPr>
          <p:cNvPr id="3" name="Text Box 4">
            <a:extLst>
              <a:ext uri="{FF2B5EF4-FFF2-40B4-BE49-F238E27FC236}">
                <a16:creationId xmlns:a16="http://schemas.microsoft.com/office/drawing/2014/main" id="{E0188CBD-BB6F-480C-ABF5-DFBD2A99CB0F}"/>
              </a:ext>
            </a:extLst>
          </p:cNvPr>
          <p:cNvSpPr txBox="1">
            <a:spLocks noChangeArrowheads="1"/>
          </p:cNvSpPr>
          <p:nvPr/>
        </p:nvSpPr>
        <p:spPr bwMode="auto">
          <a:xfrm>
            <a:off x="1331640" y="193374"/>
            <a:ext cx="7345362" cy="369332"/>
          </a:xfrm>
          <a:prstGeom prst="rect">
            <a:avLst/>
          </a:prstGeom>
          <a:solidFill>
            <a:schemeClr val="bg1">
              <a:lumMod val="95000"/>
            </a:schemeClr>
          </a:solidFill>
          <a:ln w="9525">
            <a:solidFill>
              <a:srgbClr val="FF0000"/>
            </a:solidFill>
            <a:miter lim="800000"/>
            <a:headEnd/>
            <a:tailEnd/>
          </a:ln>
          <a:effectLst>
            <a:outerShdw dist="107763" dir="2700000" algn="ctr" rotWithShape="0">
              <a:srgbClr val="FF0000"/>
            </a:outerShdw>
          </a:effectLst>
        </p:spPr>
        <p:txBody>
          <a:bodyPr>
            <a:spAutoFit/>
          </a:bodyPr>
          <a:lstStyle/>
          <a:p>
            <a:pPr algn="ctr" eaLnBrk="1" fontAlgn="auto" hangingPunct="1">
              <a:spcBef>
                <a:spcPts val="0"/>
              </a:spcBef>
              <a:spcAft>
                <a:spcPts val="0"/>
              </a:spcAft>
              <a:defRPr/>
            </a:pPr>
            <a:r>
              <a:rPr lang="it-IT" b="1" i="1" dirty="0">
                <a:latin typeface="Arial" charset="0"/>
                <a:cs typeface="+mn-cs"/>
              </a:rPr>
              <a:t>La disuguaglianza nelle emissioni di CO2</a:t>
            </a:r>
            <a:endParaRPr lang="it-IT" b="1" dirty="0">
              <a:latin typeface="Arial" charset="0"/>
              <a:cs typeface="+mn-cs"/>
            </a:endParaRPr>
          </a:p>
        </p:txBody>
      </p:sp>
      <p:sp>
        <p:nvSpPr>
          <p:cNvPr id="4" name="Segnaposto numero diapositiva 3">
            <a:extLst>
              <a:ext uri="{FF2B5EF4-FFF2-40B4-BE49-F238E27FC236}">
                <a16:creationId xmlns:a16="http://schemas.microsoft.com/office/drawing/2014/main" id="{36503854-A318-45C3-952B-83EFBEFCDE8D}"/>
              </a:ext>
            </a:extLst>
          </p:cNvPr>
          <p:cNvSpPr txBox="1">
            <a:spLocks/>
          </p:cNvSpPr>
          <p:nvPr/>
        </p:nvSpPr>
        <p:spPr bwMode="auto">
          <a:xfrm>
            <a:off x="7010400" y="188640"/>
            <a:ext cx="2133600" cy="365125"/>
          </a:xfrm>
          <a:prstGeom prst="rect">
            <a:avLst/>
          </a:prstGeom>
          <a:noFill/>
          <a:ln w="9525">
            <a:noFill/>
            <a:miter lim="800000"/>
            <a:headEnd/>
            <a:tailEnd/>
          </a:ln>
        </p:spPr>
        <p:txBody>
          <a:bodyPr anchor="ctr"/>
          <a:lstStyle/>
          <a:p>
            <a:pPr algn="r" eaLnBrk="1" hangingPunct="1"/>
            <a:fld id="{5BB73F92-B833-44D6-A6E4-1043483ED71A}" type="slidenum">
              <a:rPr lang="it-IT" altLang="it-CH" sz="1200">
                <a:solidFill>
                  <a:srgbClr val="898989"/>
                </a:solidFill>
                <a:latin typeface="Calibri" pitchFamily="34" charset="0"/>
              </a:rPr>
              <a:pPr algn="r" eaLnBrk="1" hangingPunct="1"/>
              <a:t>11</a:t>
            </a:fld>
            <a:endParaRPr lang="it-IT" altLang="it-CH" sz="1200" dirty="0">
              <a:solidFill>
                <a:srgbClr val="898989"/>
              </a:solidFill>
              <a:latin typeface="Calibri" pitchFamily="34" charset="0"/>
            </a:endParaRPr>
          </a:p>
        </p:txBody>
      </p:sp>
      <p:sp>
        <p:nvSpPr>
          <p:cNvPr id="9" name="Rettangolo 8"/>
          <p:cNvSpPr/>
          <p:nvPr/>
        </p:nvSpPr>
        <p:spPr>
          <a:xfrm>
            <a:off x="5508104" y="692696"/>
            <a:ext cx="3600400" cy="6263253"/>
          </a:xfrm>
          <a:prstGeom prst="rect">
            <a:avLst/>
          </a:prstGeom>
        </p:spPr>
        <p:txBody>
          <a:bodyPr wrap="square">
            <a:spAutoFit/>
          </a:bodyPr>
          <a:lstStyle/>
          <a:p>
            <a:pPr algn="just"/>
            <a:r>
              <a:rPr lang="it-IT" sz="1700" dirty="0"/>
              <a:t>Dal rapporto "Disuguaglianza da CO2" (</a:t>
            </a:r>
            <a:r>
              <a:rPr lang="it-IT" sz="1700" dirty="0" err="1"/>
              <a:t>rif.</a:t>
            </a:r>
            <a:r>
              <a:rPr lang="it-IT" sz="1700" dirty="0"/>
              <a:t> F3), pubblicato da OXFAM in collaborazione con lo </a:t>
            </a:r>
            <a:r>
              <a:rPr lang="it-IT" sz="1700" dirty="0" err="1"/>
              <a:t>Stockholm</a:t>
            </a:r>
            <a:r>
              <a:rPr lang="it-IT" sz="1700" dirty="0"/>
              <a:t> Environment Institute, risulta che in 25 anni, </a:t>
            </a:r>
            <a:r>
              <a:rPr lang="it-IT" sz="1700" b="1" dirty="0" smtClean="0">
                <a:solidFill>
                  <a:srgbClr val="FF0000"/>
                </a:solidFill>
                <a:effectLst>
                  <a:outerShdw blurRad="38100" dist="38100" dir="2700000" algn="tl">
                    <a:srgbClr val="000000">
                      <a:alpha val="43137"/>
                    </a:srgbClr>
                  </a:outerShdw>
                </a:effectLst>
              </a:rPr>
              <a:t>il </a:t>
            </a:r>
            <a:r>
              <a:rPr lang="it-IT" sz="1700" b="1" dirty="0">
                <a:solidFill>
                  <a:srgbClr val="FF0000"/>
                </a:solidFill>
                <a:effectLst>
                  <a:outerShdw blurRad="38100" dist="38100" dir="2700000" algn="tl">
                    <a:srgbClr val="000000">
                      <a:alpha val="43137"/>
                    </a:srgbClr>
                  </a:outerShdw>
                </a:effectLst>
              </a:rPr>
              <a:t>10% più ricco della popolazione mondiale </a:t>
            </a:r>
            <a:r>
              <a:rPr lang="it-IT" sz="1700" dirty="0" smtClean="0"/>
              <a:t>ha emesso tanta CO2 quanto ne ha emesso il resto del mondo. </a:t>
            </a:r>
          </a:p>
          <a:p>
            <a:pPr algn="just"/>
            <a:endParaRPr lang="it-IT" sz="1000" dirty="0"/>
          </a:p>
          <a:p>
            <a:pPr algn="just"/>
            <a:r>
              <a:rPr lang="it-IT" sz="1700" dirty="0" smtClean="0"/>
              <a:t>Inoltre </a:t>
            </a:r>
            <a:r>
              <a:rPr lang="it-IT" sz="1700" b="1" dirty="0" smtClean="0">
                <a:solidFill>
                  <a:srgbClr val="FF0000"/>
                </a:solidFill>
                <a:effectLst>
                  <a:outerShdw blurRad="38100" dist="38100" dir="2700000" algn="tl">
                    <a:srgbClr val="000000">
                      <a:alpha val="43137"/>
                    </a:srgbClr>
                  </a:outerShdw>
                </a:effectLst>
              </a:rPr>
              <a:t>l’1</a:t>
            </a:r>
            <a:r>
              <a:rPr lang="it-IT" sz="1700" b="1" dirty="0">
                <a:solidFill>
                  <a:srgbClr val="FF0000"/>
                </a:solidFill>
                <a:effectLst>
                  <a:outerShdw blurRad="38100" dist="38100" dir="2700000" algn="tl">
                    <a:srgbClr val="000000">
                      <a:alpha val="43137"/>
                    </a:srgbClr>
                  </a:outerShdw>
                </a:effectLst>
              </a:rPr>
              <a:t>% più ricco della popolazione mondiale</a:t>
            </a:r>
            <a:r>
              <a:rPr lang="it-IT" sz="1700" dirty="0"/>
              <a:t>, pari a 63 milioni di abitanti, ha emesso in atmosfera il doppio di CO2 rispetto a 3,1 miliardi di persone, la metà più povera del pianeta. </a:t>
            </a:r>
            <a:endParaRPr lang="it-IT" sz="1700" dirty="0" smtClean="0"/>
          </a:p>
          <a:p>
            <a:pPr algn="just"/>
            <a:endParaRPr lang="it-IT" sz="1000" dirty="0" smtClean="0"/>
          </a:p>
          <a:p>
            <a:pPr algn="just"/>
            <a:r>
              <a:rPr lang="it-IT" sz="1700" dirty="0" smtClean="0"/>
              <a:t>Lo </a:t>
            </a:r>
            <a:r>
              <a:rPr lang="it-IT" sz="1700" dirty="0"/>
              <a:t>stile di vita, di produzione e di consumo di una piccola e privilegiata fascia di abitanti del pianeta sta alimentando la crisi climatica e a pagarne il prezzo sono i più poveri del mondo e saranno, oggi e in futuro, le giovani generazioni. </a:t>
            </a:r>
          </a:p>
        </p:txBody>
      </p:sp>
      <p:pic>
        <p:nvPicPr>
          <p:cNvPr id="10" name="Immagine 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496" y="22632"/>
            <a:ext cx="600569" cy="598056"/>
          </a:xfrm>
          <a:prstGeom prst="rect">
            <a:avLst/>
          </a:prstGeom>
        </p:spPr>
      </p:pic>
    </p:spTree>
    <p:extLst>
      <p:ext uri="{BB962C8B-B14F-4D97-AF65-F5344CB8AC3E}">
        <p14:creationId xmlns:p14="http://schemas.microsoft.com/office/powerpoint/2010/main" val="8383972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1258888" y="106785"/>
            <a:ext cx="7345362" cy="369332"/>
          </a:xfrm>
          <a:prstGeom prst="rect">
            <a:avLst/>
          </a:prstGeom>
          <a:solidFill>
            <a:schemeClr val="bg1">
              <a:lumMod val="95000"/>
            </a:schemeClr>
          </a:solidFill>
          <a:ln w="9525">
            <a:solidFill>
              <a:srgbClr val="FF0000"/>
            </a:solidFill>
            <a:miter lim="800000"/>
            <a:headEnd/>
            <a:tailEnd/>
          </a:ln>
          <a:effectLst>
            <a:outerShdw dist="107763" dir="2700000" algn="ctr" rotWithShape="0">
              <a:srgbClr val="FF0000"/>
            </a:outerShdw>
          </a:effectLst>
        </p:spPr>
        <p:txBody>
          <a:bodyPr>
            <a:spAutoFit/>
          </a:bodyPr>
          <a:lstStyle/>
          <a:p>
            <a:pPr algn="ctr" eaLnBrk="1" fontAlgn="auto" hangingPunct="1">
              <a:spcBef>
                <a:spcPts val="0"/>
              </a:spcBef>
              <a:spcAft>
                <a:spcPts val="0"/>
              </a:spcAft>
              <a:defRPr/>
            </a:pPr>
            <a:r>
              <a:rPr lang="it-IT" b="1" i="1" dirty="0">
                <a:latin typeface="Arial" charset="0"/>
                <a:cs typeface="+mn-cs"/>
              </a:rPr>
              <a:t>Composizione dell’impronta </a:t>
            </a:r>
            <a:r>
              <a:rPr lang="it-IT" b="1" i="1" dirty="0" smtClean="0">
                <a:latin typeface="Arial" charset="0"/>
                <a:cs typeface="+mn-cs"/>
              </a:rPr>
              <a:t>carbonica in Italia</a:t>
            </a:r>
            <a:endParaRPr lang="it-IT" b="1" dirty="0">
              <a:latin typeface="Arial" charset="0"/>
              <a:cs typeface="+mn-cs"/>
            </a:endParaRPr>
          </a:p>
        </p:txBody>
      </p:sp>
      <p:sp>
        <p:nvSpPr>
          <p:cNvPr id="4" name="Rettangolo 3"/>
          <p:cNvSpPr/>
          <p:nvPr/>
        </p:nvSpPr>
        <p:spPr>
          <a:xfrm>
            <a:off x="-1" y="620688"/>
            <a:ext cx="9143999" cy="1400383"/>
          </a:xfrm>
          <a:prstGeom prst="rect">
            <a:avLst/>
          </a:prstGeom>
        </p:spPr>
        <p:txBody>
          <a:bodyPr wrap="square">
            <a:spAutoFit/>
          </a:bodyPr>
          <a:lstStyle/>
          <a:p>
            <a:pPr algn="just"/>
            <a:r>
              <a:rPr lang="it-IT" sz="1700" dirty="0" smtClean="0"/>
              <a:t>Mediamente una persona residente in Italia ha una impronta </a:t>
            </a:r>
            <a:r>
              <a:rPr lang="it-IT" sz="1700" dirty="0"/>
              <a:t>carbonica </a:t>
            </a:r>
            <a:r>
              <a:rPr lang="it-IT" sz="1700" dirty="0" smtClean="0"/>
              <a:t>pari a </a:t>
            </a:r>
            <a:r>
              <a:rPr lang="it-IT" sz="1700" b="1" dirty="0" smtClean="0">
                <a:solidFill>
                  <a:srgbClr val="FF0000"/>
                </a:solidFill>
                <a:effectLst>
                  <a:outerShdw blurRad="38100" dist="38100" dir="2700000" algn="tl">
                    <a:srgbClr val="000000">
                      <a:alpha val="43137"/>
                    </a:srgbClr>
                  </a:outerShdw>
                </a:effectLst>
              </a:rPr>
              <a:t>7,8 tCO2eq</a:t>
            </a:r>
            <a:r>
              <a:rPr lang="it-IT" sz="1700" dirty="0" smtClean="0"/>
              <a:t>. </a:t>
            </a:r>
            <a:endParaRPr lang="it-IT" sz="1700" dirty="0"/>
          </a:p>
          <a:p>
            <a:pPr algn="just"/>
            <a:r>
              <a:rPr lang="it-IT" sz="1700" dirty="0"/>
              <a:t>Di queste emissioni, 6.5 tCO2eq sono emesse in Italia e 1.3 tCO2eq sono emesse nel paese dove i beni sono prodotti</a:t>
            </a:r>
            <a:r>
              <a:rPr lang="it-IT" sz="1700" dirty="0" smtClean="0"/>
              <a:t>.</a:t>
            </a:r>
          </a:p>
          <a:p>
            <a:pPr algn="just"/>
            <a:r>
              <a:rPr lang="it-IT" sz="1700" dirty="0" smtClean="0"/>
              <a:t>Una </a:t>
            </a:r>
            <a:r>
              <a:rPr lang="it-IT" sz="1700" dirty="0"/>
              <a:t>tipica composizione di questa impronta carbonica nei principali settori di consumo (abitazione, mobilità, cibo, altro) è illustrata nella seguente figura. </a:t>
            </a:r>
          </a:p>
        </p:txBody>
      </p:sp>
      <p:sp>
        <p:nvSpPr>
          <p:cNvPr id="5" name="Segnaposto numero diapositiva 3"/>
          <p:cNvSpPr txBox="1">
            <a:spLocks/>
          </p:cNvSpPr>
          <p:nvPr/>
        </p:nvSpPr>
        <p:spPr bwMode="auto">
          <a:xfrm>
            <a:off x="7010400" y="111547"/>
            <a:ext cx="2133600" cy="365125"/>
          </a:xfrm>
          <a:prstGeom prst="rect">
            <a:avLst/>
          </a:prstGeom>
          <a:noFill/>
          <a:ln w="9525">
            <a:noFill/>
            <a:miter lim="800000"/>
            <a:headEnd/>
            <a:tailEnd/>
          </a:ln>
        </p:spPr>
        <p:txBody>
          <a:bodyPr anchor="ctr"/>
          <a:lstStyle/>
          <a:p>
            <a:pPr algn="r" eaLnBrk="1" hangingPunct="1"/>
            <a:fld id="{5BB73F92-B833-44D6-A6E4-1043483ED71A}" type="slidenum">
              <a:rPr lang="it-IT" altLang="it-CH" sz="1200">
                <a:solidFill>
                  <a:srgbClr val="898989"/>
                </a:solidFill>
                <a:latin typeface="Calibri" pitchFamily="34" charset="0"/>
              </a:rPr>
              <a:pPr algn="r" eaLnBrk="1" hangingPunct="1"/>
              <a:t>12</a:t>
            </a:fld>
            <a:endParaRPr lang="it-IT" altLang="it-CH" sz="1200" dirty="0">
              <a:solidFill>
                <a:srgbClr val="898989"/>
              </a:solidFill>
              <a:latin typeface="Calibri" pitchFamily="34" charset="0"/>
            </a:endParaRPr>
          </a:p>
        </p:txBody>
      </p:sp>
      <p:pic>
        <p:nvPicPr>
          <p:cNvPr id="10" name="Immagine 9"/>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03648" y="1988840"/>
            <a:ext cx="6524099" cy="4032448"/>
          </a:xfrm>
          <a:prstGeom prst="rect">
            <a:avLst/>
          </a:prstGeom>
        </p:spPr>
      </p:pic>
      <p:sp>
        <p:nvSpPr>
          <p:cNvPr id="11" name="Rettangolo 10"/>
          <p:cNvSpPr/>
          <p:nvPr/>
        </p:nvSpPr>
        <p:spPr>
          <a:xfrm>
            <a:off x="355852" y="6135687"/>
            <a:ext cx="8788147" cy="461665"/>
          </a:xfrm>
          <a:prstGeom prst="rect">
            <a:avLst/>
          </a:prstGeom>
        </p:spPr>
        <p:txBody>
          <a:bodyPr wrap="square">
            <a:spAutoFit/>
          </a:bodyPr>
          <a:lstStyle/>
          <a:p>
            <a:r>
              <a:rPr lang="en-US" sz="1200" dirty="0"/>
              <a:t>Fonte: Dubois, </a:t>
            </a:r>
            <a:r>
              <a:rPr lang="en-US" sz="1200" dirty="0" err="1"/>
              <a:t>Ghislaine</a:t>
            </a:r>
            <a:r>
              <a:rPr lang="en-US" sz="1200" dirty="0"/>
              <a:t> e altri, 2019, It starts at home? Climate policies targeting household consumption and behavioral decisions are key to low-carbon futures. Rif.:F2</a:t>
            </a:r>
            <a:endParaRPr lang="it-IT" sz="1200" dirty="0"/>
          </a:p>
        </p:txBody>
      </p:sp>
      <p:pic>
        <p:nvPicPr>
          <p:cNvPr id="8" name="Immagine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496" y="22632"/>
            <a:ext cx="600569" cy="598056"/>
          </a:xfrm>
          <a:prstGeom prst="rect">
            <a:avLst/>
          </a:prstGeom>
        </p:spPr>
      </p:pic>
    </p:spTree>
    <p:extLst>
      <p:ext uri="{BB962C8B-B14F-4D97-AF65-F5344CB8AC3E}">
        <p14:creationId xmlns:p14="http://schemas.microsoft.com/office/powerpoint/2010/main" val="14503059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1258888" y="106785"/>
            <a:ext cx="7345362" cy="369887"/>
          </a:xfrm>
          <a:prstGeom prst="rect">
            <a:avLst/>
          </a:prstGeom>
          <a:solidFill>
            <a:schemeClr val="bg1">
              <a:lumMod val="95000"/>
            </a:schemeClr>
          </a:solidFill>
          <a:ln w="9525">
            <a:solidFill>
              <a:srgbClr val="FF0000"/>
            </a:solidFill>
            <a:miter lim="800000"/>
            <a:headEnd/>
            <a:tailEnd/>
          </a:ln>
          <a:effectLst>
            <a:outerShdw dist="107763" dir="2700000" algn="ctr" rotWithShape="0">
              <a:srgbClr val="FF0000"/>
            </a:outerShdw>
          </a:effectLst>
        </p:spPr>
        <p:txBody>
          <a:bodyPr>
            <a:spAutoFit/>
          </a:bodyPr>
          <a:lstStyle/>
          <a:p>
            <a:pPr algn="ctr" eaLnBrk="1" fontAlgn="auto" hangingPunct="1">
              <a:spcBef>
                <a:spcPts val="0"/>
              </a:spcBef>
              <a:spcAft>
                <a:spcPts val="0"/>
              </a:spcAft>
              <a:defRPr/>
            </a:pPr>
            <a:r>
              <a:rPr lang="it-IT" b="1" i="1" dirty="0">
                <a:latin typeface="Arial" charset="0"/>
                <a:cs typeface="+mn-cs"/>
              </a:rPr>
              <a:t>Calcoliamo l’impronta carbonica</a:t>
            </a:r>
            <a:endParaRPr lang="it-IT" b="1" dirty="0">
              <a:latin typeface="Arial" charset="0"/>
              <a:cs typeface="+mn-cs"/>
            </a:endParaRPr>
          </a:p>
        </p:txBody>
      </p:sp>
      <p:sp>
        <p:nvSpPr>
          <p:cNvPr id="3" name="Segnaposto numero diapositiva 3"/>
          <p:cNvSpPr txBox="1">
            <a:spLocks/>
          </p:cNvSpPr>
          <p:nvPr/>
        </p:nvSpPr>
        <p:spPr bwMode="auto">
          <a:xfrm>
            <a:off x="7010400" y="111547"/>
            <a:ext cx="2133600" cy="365125"/>
          </a:xfrm>
          <a:prstGeom prst="rect">
            <a:avLst/>
          </a:prstGeom>
          <a:noFill/>
          <a:ln w="9525">
            <a:noFill/>
            <a:miter lim="800000"/>
            <a:headEnd/>
            <a:tailEnd/>
          </a:ln>
        </p:spPr>
        <p:txBody>
          <a:bodyPr anchor="ctr"/>
          <a:lstStyle/>
          <a:p>
            <a:pPr algn="r" eaLnBrk="1" hangingPunct="1"/>
            <a:fld id="{5BB73F92-B833-44D6-A6E4-1043483ED71A}" type="slidenum">
              <a:rPr lang="it-IT" altLang="it-CH" sz="1200">
                <a:solidFill>
                  <a:srgbClr val="898989"/>
                </a:solidFill>
                <a:latin typeface="Calibri" pitchFamily="34" charset="0"/>
              </a:rPr>
              <a:pPr algn="r" eaLnBrk="1" hangingPunct="1"/>
              <a:t>13</a:t>
            </a:fld>
            <a:endParaRPr lang="it-IT" altLang="it-CH" sz="1200" dirty="0">
              <a:solidFill>
                <a:srgbClr val="898989"/>
              </a:solidFill>
              <a:latin typeface="Calibri" pitchFamily="34" charset="0"/>
            </a:endParaRPr>
          </a:p>
        </p:txBody>
      </p:sp>
      <p:sp>
        <p:nvSpPr>
          <p:cNvPr id="5" name="Rettangolo 4"/>
          <p:cNvSpPr/>
          <p:nvPr/>
        </p:nvSpPr>
        <p:spPr>
          <a:xfrm>
            <a:off x="0" y="764704"/>
            <a:ext cx="9144000" cy="6109365"/>
          </a:xfrm>
          <a:prstGeom prst="rect">
            <a:avLst/>
          </a:prstGeom>
        </p:spPr>
        <p:txBody>
          <a:bodyPr wrap="square">
            <a:spAutoFit/>
          </a:bodyPr>
          <a:lstStyle/>
          <a:p>
            <a:pPr algn="just">
              <a:spcAft>
                <a:spcPts val="0"/>
              </a:spcAft>
            </a:pPr>
            <a:r>
              <a:rPr lang="it-IT" sz="1700" kern="50" dirty="0" smtClean="0">
                <a:ea typeface="SimSun" panose="02010600030101010101" pitchFamily="2" charset="-122"/>
              </a:rPr>
              <a:t>Il calcolo dell’impronta carbonica pro-capite (individuale) considera </a:t>
            </a:r>
            <a:r>
              <a:rPr lang="it-IT" sz="1700" dirty="0" smtClean="0"/>
              <a:t>le </a:t>
            </a:r>
            <a:r>
              <a:rPr lang="it-IT" sz="1700" dirty="0"/>
              <a:t>emissioni nazionali di CO2 relative ai consumi di prodotti siano essi prodotti localmente o </a:t>
            </a:r>
            <a:r>
              <a:rPr lang="it-IT" sz="1700" dirty="0" smtClean="0"/>
              <a:t>importati </a:t>
            </a:r>
            <a:r>
              <a:rPr lang="it-IT" sz="1700" dirty="0"/>
              <a:t> (</a:t>
            </a:r>
            <a:r>
              <a:rPr lang="it-IT" sz="1700" b="1" dirty="0" err="1">
                <a:solidFill>
                  <a:srgbClr val="FF0000"/>
                </a:solidFill>
                <a:effectLst>
                  <a:outerShdw blurRad="38100" dist="38100" dir="2700000" algn="tl">
                    <a:srgbClr val="000000">
                      <a:alpha val="43137"/>
                    </a:srgbClr>
                  </a:outerShdw>
                </a:effectLst>
              </a:rPr>
              <a:t>consumption-based</a:t>
            </a:r>
            <a:r>
              <a:rPr lang="it-IT" sz="1700" b="1" dirty="0">
                <a:solidFill>
                  <a:srgbClr val="FF0000"/>
                </a:solidFill>
                <a:effectLst>
                  <a:outerShdw blurRad="38100" dist="38100" dir="2700000" algn="tl">
                    <a:srgbClr val="000000">
                      <a:alpha val="43137"/>
                    </a:srgbClr>
                  </a:outerShdw>
                </a:effectLst>
              </a:rPr>
              <a:t> </a:t>
            </a:r>
            <a:r>
              <a:rPr lang="it-IT" sz="1700" b="1" dirty="0" err="1">
                <a:solidFill>
                  <a:srgbClr val="FF0000"/>
                </a:solidFill>
                <a:effectLst>
                  <a:outerShdw blurRad="38100" dist="38100" dir="2700000" algn="tl">
                    <a:srgbClr val="000000">
                      <a:alpha val="43137"/>
                    </a:srgbClr>
                  </a:outerShdw>
                </a:effectLst>
              </a:rPr>
              <a:t>system</a:t>
            </a:r>
            <a:r>
              <a:rPr lang="it-IT" sz="1700" dirty="0"/>
              <a:t>).</a:t>
            </a:r>
          </a:p>
          <a:p>
            <a:pPr algn="just">
              <a:spcAft>
                <a:spcPts val="0"/>
              </a:spcAft>
            </a:pPr>
            <a:endParaRPr lang="it-IT" sz="1700" kern="50" dirty="0" smtClean="0">
              <a:ea typeface="SimSun" panose="02010600030101010101" pitchFamily="2" charset="-122"/>
            </a:endParaRPr>
          </a:p>
          <a:p>
            <a:pPr algn="just">
              <a:spcAft>
                <a:spcPts val="0"/>
              </a:spcAft>
            </a:pPr>
            <a:r>
              <a:rPr lang="it-IT" sz="1700" kern="50" dirty="0" smtClean="0">
                <a:ea typeface="SimSun" panose="02010600030101010101" pitchFamily="2" charset="-122"/>
              </a:rPr>
              <a:t>Per calcolare l’impronta carbonica individuale occorre considerare tutte le fonti di emissione di CO2 legate ai nostri consumi ed al nostro stile di vita. Abbiamo quindi pensato di calcolare l’impronta </a:t>
            </a:r>
            <a:r>
              <a:rPr lang="it-IT" sz="1700" kern="50" dirty="0">
                <a:ea typeface="SimSun" panose="02010600030101010101" pitchFamily="2" charset="-122"/>
              </a:rPr>
              <a:t>carbonica </a:t>
            </a:r>
            <a:r>
              <a:rPr lang="it-IT" sz="1700" kern="50" dirty="0" smtClean="0">
                <a:ea typeface="SimSun" panose="02010600030101010101" pitchFamily="2" charset="-122"/>
              </a:rPr>
              <a:t>analizzando </a:t>
            </a:r>
            <a:r>
              <a:rPr lang="it-IT" sz="1700" kern="50" dirty="0">
                <a:ea typeface="SimSun" panose="02010600030101010101" pitchFamily="2" charset="-122"/>
              </a:rPr>
              <a:t>le emissioni individuali di gas serra per quattro settori fondamentali e precisamente</a:t>
            </a:r>
            <a:r>
              <a:rPr lang="it-IT" sz="1700" kern="50" dirty="0" smtClean="0">
                <a:ea typeface="SimSun" panose="02010600030101010101" pitchFamily="2" charset="-122"/>
              </a:rPr>
              <a:t>:</a:t>
            </a:r>
          </a:p>
          <a:p>
            <a:pPr algn="just">
              <a:spcAft>
                <a:spcPts val="0"/>
              </a:spcAft>
            </a:pPr>
            <a:endParaRPr lang="it-IT" sz="1700" kern="50" dirty="0">
              <a:ea typeface="SimSun" panose="02010600030101010101" pitchFamily="2" charset="-122"/>
            </a:endParaRPr>
          </a:p>
          <a:p>
            <a:pPr marL="285750" indent="-285750" algn="just">
              <a:spcAft>
                <a:spcPts val="0"/>
              </a:spcAft>
              <a:buFont typeface="Arial" panose="020B0604020202020204" pitchFamily="34" charset="0"/>
              <a:buChar char="•"/>
            </a:pPr>
            <a:r>
              <a:rPr lang="it-IT" sz="1700" b="1" kern="50" dirty="0">
                <a:solidFill>
                  <a:srgbClr val="FF0000"/>
                </a:solidFill>
                <a:effectLst>
                  <a:outerShdw blurRad="38100" dist="38100" dir="2700000" algn="tl">
                    <a:srgbClr val="000000">
                      <a:alpha val="43137"/>
                    </a:srgbClr>
                  </a:outerShdw>
                </a:effectLst>
                <a:ea typeface="SimSun" panose="02010600030101010101" pitchFamily="2" charset="-122"/>
              </a:rPr>
              <a:t>mobilità</a:t>
            </a:r>
          </a:p>
          <a:p>
            <a:pPr marL="285750" indent="-285750" algn="just">
              <a:spcAft>
                <a:spcPts val="0"/>
              </a:spcAft>
              <a:buFont typeface="Arial" panose="020B0604020202020204" pitchFamily="34" charset="0"/>
              <a:buChar char="•"/>
            </a:pPr>
            <a:r>
              <a:rPr lang="it-IT" sz="1700" b="1" kern="50" dirty="0">
                <a:solidFill>
                  <a:srgbClr val="FF0000"/>
                </a:solidFill>
                <a:effectLst>
                  <a:outerShdw blurRad="38100" dist="38100" dir="2700000" algn="tl">
                    <a:srgbClr val="000000">
                      <a:alpha val="43137"/>
                    </a:srgbClr>
                  </a:outerShdw>
                </a:effectLst>
                <a:ea typeface="SimSun" panose="02010600030101010101" pitchFamily="2" charset="-122"/>
              </a:rPr>
              <a:t>alimentazione</a:t>
            </a:r>
          </a:p>
          <a:p>
            <a:pPr marL="285750" indent="-285750" algn="just">
              <a:spcAft>
                <a:spcPts val="0"/>
              </a:spcAft>
              <a:buFont typeface="Arial" panose="020B0604020202020204" pitchFamily="34" charset="0"/>
              <a:buChar char="•"/>
            </a:pPr>
            <a:r>
              <a:rPr lang="it-IT" sz="1700" b="1" kern="50" dirty="0">
                <a:solidFill>
                  <a:srgbClr val="FF0000"/>
                </a:solidFill>
                <a:effectLst>
                  <a:outerShdw blurRad="38100" dist="38100" dir="2700000" algn="tl">
                    <a:srgbClr val="000000">
                      <a:alpha val="43137"/>
                    </a:srgbClr>
                  </a:outerShdw>
                </a:effectLst>
                <a:ea typeface="SimSun" panose="02010600030101010101" pitchFamily="2" charset="-122"/>
              </a:rPr>
              <a:t>abitazione</a:t>
            </a:r>
          </a:p>
          <a:p>
            <a:pPr marL="285750" indent="-285750" algn="just">
              <a:spcAft>
                <a:spcPts val="0"/>
              </a:spcAft>
              <a:buFont typeface="Arial" panose="020B0604020202020204" pitchFamily="34" charset="0"/>
              <a:buChar char="•"/>
            </a:pPr>
            <a:r>
              <a:rPr lang="it-IT" sz="1700" b="1" kern="50" dirty="0">
                <a:solidFill>
                  <a:srgbClr val="FF0000"/>
                </a:solidFill>
                <a:effectLst>
                  <a:outerShdw blurRad="38100" dist="38100" dir="2700000" algn="tl">
                    <a:srgbClr val="000000">
                      <a:alpha val="43137"/>
                    </a:srgbClr>
                  </a:outerShdw>
                </a:effectLst>
                <a:ea typeface="SimSun" panose="02010600030101010101" pitchFamily="2" charset="-122"/>
              </a:rPr>
              <a:t>altri consumi</a:t>
            </a:r>
          </a:p>
          <a:p>
            <a:pPr algn="just">
              <a:spcAft>
                <a:spcPts val="0"/>
              </a:spcAft>
            </a:pPr>
            <a:endParaRPr lang="it-IT" sz="1700" kern="50" dirty="0" smtClean="0">
              <a:ea typeface="SimSun" panose="02010600030101010101" pitchFamily="2" charset="-122"/>
            </a:endParaRPr>
          </a:p>
          <a:p>
            <a:pPr algn="just">
              <a:spcAft>
                <a:spcPts val="0"/>
              </a:spcAft>
            </a:pPr>
            <a:endParaRPr lang="it-IT" sz="1700" kern="50" dirty="0" smtClean="0">
              <a:ea typeface="SimSun" panose="02010600030101010101" pitchFamily="2" charset="-122"/>
            </a:endParaRPr>
          </a:p>
          <a:p>
            <a:pPr algn="just">
              <a:spcAft>
                <a:spcPts val="0"/>
              </a:spcAft>
            </a:pPr>
            <a:endParaRPr lang="it-IT" sz="1700" kern="50" dirty="0">
              <a:ea typeface="SimSun" panose="02010600030101010101" pitchFamily="2" charset="-122"/>
            </a:endParaRPr>
          </a:p>
          <a:p>
            <a:pPr algn="just">
              <a:spcAft>
                <a:spcPts val="0"/>
              </a:spcAft>
            </a:pPr>
            <a:endParaRPr lang="it-IT" sz="1700" kern="50" dirty="0" smtClean="0">
              <a:ea typeface="SimSun" panose="02010600030101010101" pitchFamily="2" charset="-122"/>
            </a:endParaRPr>
          </a:p>
          <a:p>
            <a:pPr algn="just">
              <a:spcAft>
                <a:spcPts val="0"/>
              </a:spcAft>
            </a:pPr>
            <a:r>
              <a:rPr lang="it-IT" sz="1700" kern="50" dirty="0" smtClean="0">
                <a:ea typeface="SimSun" panose="02010600030101010101" pitchFamily="2" charset="-122"/>
              </a:rPr>
              <a:t>I </a:t>
            </a:r>
            <a:r>
              <a:rPr lang="it-IT" sz="1700" kern="50" dirty="0">
                <a:ea typeface="SimSun" panose="02010600030101010101" pitchFamily="2" charset="-122"/>
              </a:rPr>
              <a:t>calcoli si basano sui </a:t>
            </a:r>
            <a:r>
              <a:rPr lang="it-IT" sz="1700" b="1" kern="50" dirty="0">
                <a:solidFill>
                  <a:srgbClr val="FF0000"/>
                </a:solidFill>
                <a:effectLst>
                  <a:outerShdw blurRad="38100" dist="38100" dir="2700000" algn="tl">
                    <a:srgbClr val="000000">
                      <a:alpha val="43137"/>
                    </a:srgbClr>
                  </a:outerShdw>
                </a:effectLst>
                <a:ea typeface="SimSun" panose="02010600030101010101" pitchFamily="2" charset="-122"/>
              </a:rPr>
              <a:t>fattori di emissione </a:t>
            </a:r>
            <a:r>
              <a:rPr lang="it-IT" sz="1700" kern="50" dirty="0">
                <a:ea typeface="SimSun" panose="02010600030101010101" pitchFamily="2" charset="-122"/>
              </a:rPr>
              <a:t>stabiliti dall’IPCC (Gruppo  Intergovernativo  per il Cambiamento Climatico) espressi in tonnellate di </a:t>
            </a:r>
            <a:r>
              <a:rPr lang="it-IT" sz="1700" kern="50" dirty="0" smtClean="0">
                <a:ea typeface="SimSun" panose="02010600030101010101" pitchFamily="2" charset="-122"/>
              </a:rPr>
              <a:t>CO</a:t>
            </a:r>
            <a:r>
              <a:rPr lang="it-IT" sz="1700" kern="50" baseline="-25000" dirty="0" smtClean="0">
                <a:ea typeface="SimSun" panose="02010600030101010101" pitchFamily="2" charset="-122"/>
              </a:rPr>
              <a:t>2</a:t>
            </a:r>
            <a:r>
              <a:rPr lang="it-IT" sz="1700" kern="50" dirty="0" smtClean="0">
                <a:ea typeface="SimSun" panose="02010600030101010101" pitchFamily="2" charset="-122"/>
              </a:rPr>
              <a:t>eq/MWh o </a:t>
            </a:r>
            <a:r>
              <a:rPr lang="it-IT" sz="1700" kern="50" dirty="0">
                <a:ea typeface="SimSun" panose="02010600030101010101" pitchFamily="2" charset="-122"/>
              </a:rPr>
              <a:t>in </a:t>
            </a:r>
            <a:r>
              <a:rPr lang="it-IT" sz="1700" kern="50" dirty="0" smtClean="0">
                <a:ea typeface="SimSun" panose="02010600030101010101" pitchFamily="2" charset="-122"/>
              </a:rPr>
              <a:t>kgCO</a:t>
            </a:r>
            <a:r>
              <a:rPr lang="it-IT" sz="1700" kern="50" baseline="-25000" dirty="0" smtClean="0">
                <a:ea typeface="SimSun" panose="02010600030101010101" pitchFamily="2" charset="-122"/>
              </a:rPr>
              <a:t>2</a:t>
            </a:r>
            <a:r>
              <a:rPr lang="it-IT" sz="1700" kern="50" dirty="0" smtClean="0">
                <a:ea typeface="SimSun" panose="02010600030101010101" pitchFamily="2" charset="-122"/>
              </a:rPr>
              <a:t>eq/kWh.</a:t>
            </a:r>
          </a:p>
          <a:p>
            <a:pPr algn="just">
              <a:spcAft>
                <a:spcPts val="0"/>
              </a:spcAft>
            </a:pPr>
            <a:endParaRPr lang="it-IT" sz="1700" kern="50" dirty="0">
              <a:ea typeface="SimSun" panose="02010600030101010101" pitchFamily="2" charset="-122"/>
            </a:endParaRPr>
          </a:p>
          <a:p>
            <a:pPr algn="just">
              <a:spcAft>
                <a:spcPts val="0"/>
              </a:spcAft>
            </a:pPr>
            <a:r>
              <a:rPr lang="it-IT" sz="1700" kern="50" dirty="0" smtClean="0">
                <a:ea typeface="SimSun" panose="02010600030101010101" pitchFamily="2" charset="-122"/>
              </a:rPr>
              <a:t>Nel seguito per ogni settore considerato si definiscono </a:t>
            </a:r>
            <a:r>
              <a:rPr lang="it-IT" sz="1700" b="1" kern="50" dirty="0" smtClean="0">
                <a:solidFill>
                  <a:srgbClr val="FF0000"/>
                </a:solidFill>
                <a:effectLst>
                  <a:outerShdw blurRad="38100" dist="38100" dir="2700000" algn="tl">
                    <a:srgbClr val="000000">
                      <a:alpha val="43137"/>
                    </a:srgbClr>
                  </a:outerShdw>
                </a:effectLst>
                <a:ea typeface="SimSun" panose="02010600030101010101" pitchFamily="2" charset="-122"/>
              </a:rPr>
              <a:t>le domande necessarie al calcolo </a:t>
            </a:r>
            <a:r>
              <a:rPr lang="it-IT" sz="1700" kern="50" dirty="0" smtClean="0">
                <a:ea typeface="SimSun" panose="02010600030101010101" pitchFamily="2" charset="-122"/>
              </a:rPr>
              <a:t>dell’impronta carbonica individuale e le formule utili al calcolo. Tali domande possono essere inserite nel calcolatore e con le relative risposte si calcola l’impronta carbonica </a:t>
            </a:r>
            <a:r>
              <a:rPr lang="it-IT" sz="1700" kern="50" dirty="0" err="1" smtClean="0">
                <a:ea typeface="SimSun" panose="02010600030101010101" pitchFamily="2" charset="-122"/>
              </a:rPr>
              <a:t>individiale</a:t>
            </a:r>
            <a:r>
              <a:rPr lang="it-IT" sz="1700" kern="50" dirty="0" smtClean="0">
                <a:ea typeface="SimSun" panose="02010600030101010101" pitchFamily="2" charset="-122"/>
              </a:rPr>
              <a:t>.</a:t>
            </a:r>
            <a:endParaRPr lang="it-IT" sz="1700" kern="50" dirty="0">
              <a:ea typeface="SimSun" panose="02010600030101010101" pitchFamily="2" charset="-122"/>
            </a:endParaRPr>
          </a:p>
        </p:txBody>
      </p:sp>
      <p:pic>
        <p:nvPicPr>
          <p:cNvPr id="6" name="Immagin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5496" y="22632"/>
            <a:ext cx="600569" cy="598056"/>
          </a:xfrm>
          <a:prstGeom prst="rect">
            <a:avLst/>
          </a:prstGeom>
        </p:spPr>
      </p:pic>
      <p:pic>
        <p:nvPicPr>
          <p:cNvPr id="4" name="Immagine 3"/>
          <p:cNvPicPr>
            <a:picLocks noChangeAspect="1"/>
          </p:cNvPicPr>
          <p:nvPr/>
        </p:nvPicPr>
        <p:blipFill>
          <a:blip r:embed="rId3"/>
          <a:stretch>
            <a:fillRect/>
          </a:stretch>
        </p:blipFill>
        <p:spPr>
          <a:xfrm>
            <a:off x="3275856" y="2852936"/>
            <a:ext cx="4052839" cy="2160240"/>
          </a:xfrm>
          <a:prstGeom prst="rect">
            <a:avLst/>
          </a:prstGeom>
        </p:spPr>
      </p:pic>
    </p:spTree>
    <p:extLst>
      <p:ext uri="{BB962C8B-B14F-4D97-AF65-F5344CB8AC3E}">
        <p14:creationId xmlns:p14="http://schemas.microsoft.com/office/powerpoint/2010/main" val="24570433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4"/>
          <p:cNvSpPr txBox="1">
            <a:spLocks noChangeArrowheads="1"/>
          </p:cNvSpPr>
          <p:nvPr/>
        </p:nvSpPr>
        <p:spPr bwMode="auto">
          <a:xfrm>
            <a:off x="1258888" y="106785"/>
            <a:ext cx="7345362" cy="369887"/>
          </a:xfrm>
          <a:prstGeom prst="rect">
            <a:avLst/>
          </a:prstGeom>
          <a:solidFill>
            <a:schemeClr val="bg1">
              <a:lumMod val="95000"/>
            </a:schemeClr>
          </a:solidFill>
          <a:ln w="9525">
            <a:solidFill>
              <a:srgbClr val="FF0000"/>
            </a:solidFill>
            <a:miter lim="800000"/>
            <a:headEnd/>
            <a:tailEnd/>
          </a:ln>
          <a:effectLst>
            <a:outerShdw dist="107763" dir="2700000" algn="ctr" rotWithShape="0">
              <a:srgbClr val="FF0000"/>
            </a:outerShdw>
          </a:effectLst>
        </p:spPr>
        <p:txBody>
          <a:bodyPr>
            <a:spAutoFit/>
          </a:bodyPr>
          <a:lstStyle/>
          <a:p>
            <a:pPr algn="ctr" eaLnBrk="1" fontAlgn="auto" hangingPunct="1">
              <a:spcBef>
                <a:spcPts val="0"/>
              </a:spcBef>
              <a:spcAft>
                <a:spcPts val="0"/>
              </a:spcAft>
              <a:defRPr/>
            </a:pPr>
            <a:r>
              <a:rPr lang="it-IT" b="1" i="1" dirty="0">
                <a:latin typeface="Arial" charset="0"/>
                <a:cs typeface="+mn-cs"/>
              </a:rPr>
              <a:t>Tabella dei fattori di emissione</a:t>
            </a:r>
            <a:endParaRPr lang="it-IT" b="1" dirty="0">
              <a:latin typeface="Arial" charset="0"/>
              <a:cs typeface="+mn-cs"/>
            </a:endParaRPr>
          </a:p>
        </p:txBody>
      </p:sp>
      <p:sp>
        <p:nvSpPr>
          <p:cNvPr id="6" name="Segnaposto numero diapositiva 3"/>
          <p:cNvSpPr txBox="1">
            <a:spLocks/>
          </p:cNvSpPr>
          <p:nvPr/>
        </p:nvSpPr>
        <p:spPr bwMode="auto">
          <a:xfrm>
            <a:off x="7010400" y="111547"/>
            <a:ext cx="2133600" cy="365125"/>
          </a:xfrm>
          <a:prstGeom prst="rect">
            <a:avLst/>
          </a:prstGeom>
          <a:noFill/>
          <a:ln w="9525">
            <a:noFill/>
            <a:miter lim="800000"/>
            <a:headEnd/>
            <a:tailEnd/>
          </a:ln>
        </p:spPr>
        <p:txBody>
          <a:bodyPr anchor="ctr"/>
          <a:lstStyle/>
          <a:p>
            <a:pPr algn="r" eaLnBrk="1" hangingPunct="1"/>
            <a:fld id="{5BB73F92-B833-44D6-A6E4-1043483ED71A}" type="slidenum">
              <a:rPr lang="it-IT" altLang="it-CH" sz="1200">
                <a:solidFill>
                  <a:srgbClr val="898989"/>
                </a:solidFill>
                <a:latin typeface="Calibri" pitchFamily="34" charset="0"/>
              </a:rPr>
              <a:pPr algn="r" eaLnBrk="1" hangingPunct="1"/>
              <a:t>14</a:t>
            </a:fld>
            <a:endParaRPr lang="it-IT" altLang="it-CH" sz="1200" dirty="0">
              <a:solidFill>
                <a:srgbClr val="898989"/>
              </a:solidFill>
              <a:latin typeface="Calibri" pitchFamily="34" charset="0"/>
            </a:endParaRPr>
          </a:p>
        </p:txBody>
      </p:sp>
      <p:pic>
        <p:nvPicPr>
          <p:cNvPr id="8" name="Immagine 7"/>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5496" y="22632"/>
            <a:ext cx="600569" cy="598056"/>
          </a:xfrm>
          <a:prstGeom prst="rect">
            <a:avLst/>
          </a:prstGeom>
        </p:spPr>
      </p:pic>
      <p:sp>
        <p:nvSpPr>
          <p:cNvPr id="9" name="Rectangle 3">
            <a:extLst>
              <a:ext uri="{FF2B5EF4-FFF2-40B4-BE49-F238E27FC236}">
                <a16:creationId xmlns:a16="http://schemas.microsoft.com/office/drawing/2014/main" id="{A8D77252-8FE1-40DD-BA97-0BAFEE465CAC}"/>
              </a:ext>
            </a:extLst>
          </p:cNvPr>
          <p:cNvSpPr>
            <a:spLocks noChangeArrowheads="1"/>
          </p:cNvSpPr>
          <p:nvPr/>
        </p:nvSpPr>
        <p:spPr bwMode="auto">
          <a:xfrm>
            <a:off x="17987" y="677448"/>
            <a:ext cx="9090517" cy="879344"/>
          </a:xfrm>
          <a:prstGeom prst="rect">
            <a:avLst/>
          </a:prstGeom>
          <a:noFill/>
          <a:ln w="9525">
            <a:noFill/>
            <a:round/>
            <a:headEnd/>
            <a:tailEnd/>
          </a:ln>
        </p:spPr>
        <p:txBody>
          <a:bodyPr wrap="square" lIns="90000" tIns="46800" rIns="90000" bIns="46800">
            <a:spAutoFit/>
          </a:bodyPr>
          <a:lstStyle/>
          <a:p>
            <a:pPr algn="just"/>
            <a:r>
              <a:rPr lang="it-IT" sz="1700" dirty="0"/>
              <a:t>Il passaggio dai consumi energetici finali (espressi in MWh/anno) alle emissioni di CO</a:t>
            </a:r>
            <a:r>
              <a:rPr lang="it-IT" sz="1700" baseline="-25000" dirty="0"/>
              <a:t>2</a:t>
            </a:r>
            <a:r>
              <a:rPr lang="it-IT" sz="1700" dirty="0"/>
              <a:t> si ottiene moltiplicando i consumi per </a:t>
            </a:r>
            <a:r>
              <a:rPr lang="it-IT" sz="1700" b="1" dirty="0">
                <a:solidFill>
                  <a:srgbClr val="FF0000"/>
                </a:solidFill>
                <a:effectLst>
                  <a:outerShdw blurRad="38100" dist="38100" dir="2700000" algn="tl">
                    <a:srgbClr val="000000">
                      <a:alpha val="43137"/>
                    </a:srgbClr>
                  </a:outerShdw>
                </a:effectLst>
              </a:rPr>
              <a:t>i fattori di emissione IPCC </a:t>
            </a:r>
            <a:r>
              <a:rPr lang="it-IT" sz="1700" dirty="0"/>
              <a:t>(</a:t>
            </a:r>
            <a:r>
              <a:rPr lang="en-US" sz="1700" dirty="0"/>
              <a:t>Intergovernmental Panel on Climate Change</a:t>
            </a:r>
            <a:r>
              <a:rPr lang="it-IT" sz="1700" dirty="0"/>
              <a:t>) </a:t>
            </a:r>
            <a:r>
              <a:rPr lang="it-IT" sz="1700" kern="50" dirty="0">
                <a:ea typeface="SimSun" panose="02010600030101010101" pitchFamily="2" charset="-122"/>
              </a:rPr>
              <a:t>ottenendo un valore </a:t>
            </a:r>
            <a:r>
              <a:rPr lang="it-IT" sz="1700" dirty="0"/>
              <a:t>espresso in tonnellate di CO</a:t>
            </a:r>
            <a:r>
              <a:rPr lang="it-IT" sz="1700" baseline="-25000" dirty="0"/>
              <a:t>2</a:t>
            </a:r>
            <a:r>
              <a:rPr lang="it-IT" sz="1700" dirty="0"/>
              <a:t>. </a:t>
            </a:r>
          </a:p>
        </p:txBody>
      </p:sp>
      <p:graphicFrame>
        <p:nvGraphicFramePr>
          <p:cNvPr id="10" name="Tabella 9"/>
          <p:cNvGraphicFramePr>
            <a:graphicFrameLocks noGrp="1"/>
          </p:cNvGraphicFramePr>
          <p:nvPr>
            <p:extLst>
              <p:ext uri="{D42A27DB-BD31-4B8C-83A1-F6EECF244321}">
                <p14:modId xmlns:p14="http://schemas.microsoft.com/office/powerpoint/2010/main" val="1595951575"/>
              </p:ext>
            </p:extLst>
          </p:nvPr>
        </p:nvGraphicFramePr>
        <p:xfrm>
          <a:off x="251521" y="1628800"/>
          <a:ext cx="8640959" cy="4662698"/>
        </p:xfrm>
        <a:graphic>
          <a:graphicData uri="http://schemas.openxmlformats.org/drawingml/2006/table">
            <a:tbl>
              <a:tblPr firstRow="1" bandRow="1">
                <a:tableStyleId>{5C22544A-7EE6-4342-B048-85BDC9FD1C3A}</a:tableStyleId>
              </a:tblPr>
              <a:tblGrid>
                <a:gridCol w="4713250">
                  <a:extLst>
                    <a:ext uri="{9D8B030D-6E8A-4147-A177-3AD203B41FA5}">
                      <a16:colId xmlns:a16="http://schemas.microsoft.com/office/drawing/2014/main" val="174572052"/>
                    </a:ext>
                  </a:extLst>
                </a:gridCol>
                <a:gridCol w="3927709">
                  <a:extLst>
                    <a:ext uri="{9D8B030D-6E8A-4147-A177-3AD203B41FA5}">
                      <a16:colId xmlns:a16="http://schemas.microsoft.com/office/drawing/2014/main" val="239260489"/>
                    </a:ext>
                  </a:extLst>
                </a:gridCol>
              </a:tblGrid>
              <a:tr h="648072">
                <a:tc>
                  <a:txBody>
                    <a:bodyPr/>
                    <a:lstStyle/>
                    <a:p>
                      <a:pPr algn="ctr"/>
                      <a:r>
                        <a:rPr lang="it-IT" sz="1700" dirty="0">
                          <a:solidFill>
                            <a:sysClr val="windowText" lastClr="000000"/>
                          </a:solidFill>
                          <a:latin typeface="Arial" panose="020B0604020202020204" pitchFamily="34" charset="0"/>
                          <a:cs typeface="Arial" panose="020B0604020202020204" pitchFamily="34" charset="0"/>
                        </a:rPr>
                        <a:t>Combustibili/Energie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it-IT" sz="1700" dirty="0">
                          <a:solidFill>
                            <a:sysClr val="windowText" lastClr="000000"/>
                          </a:solidFill>
                          <a:latin typeface="Arial" panose="020B0604020202020204" pitchFamily="34" charset="0"/>
                          <a:cs typeface="Arial" panose="020B0604020202020204" pitchFamily="34" charset="0"/>
                        </a:rPr>
                        <a:t>Fattori di emissione IPCC</a:t>
                      </a:r>
                    </a:p>
                    <a:p>
                      <a:pPr algn="ctr"/>
                      <a:r>
                        <a:rPr lang="it-IT" sz="1700" dirty="0">
                          <a:solidFill>
                            <a:sysClr val="windowText" lastClr="000000"/>
                          </a:solidFill>
                          <a:latin typeface="Arial" panose="020B0604020202020204" pitchFamily="34" charset="0"/>
                          <a:cs typeface="Arial" panose="020B0604020202020204" pitchFamily="34" charset="0"/>
                        </a:rPr>
                        <a:t>[tCO2/MWh]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861318539"/>
                  </a:ext>
                </a:extLst>
              </a:tr>
              <a:tr h="364966">
                <a:tc>
                  <a:txBody>
                    <a:bodyPr/>
                    <a:lstStyle/>
                    <a:p>
                      <a:pPr algn="l"/>
                      <a:r>
                        <a:rPr lang="it-IT" sz="1700" dirty="0">
                          <a:solidFill>
                            <a:sysClr val="windowText" lastClr="000000"/>
                          </a:solidFill>
                          <a:latin typeface="Arial" panose="020B0604020202020204" pitchFamily="34" charset="0"/>
                          <a:cs typeface="Arial" panose="020B0604020202020204" pitchFamily="34" charset="0"/>
                        </a:rPr>
                        <a:t>Gas naturale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it-IT" sz="1700" dirty="0">
                          <a:solidFill>
                            <a:sysClr val="windowText" lastClr="000000"/>
                          </a:solidFill>
                          <a:latin typeface="Arial" panose="020B0604020202020204" pitchFamily="34" charset="0"/>
                          <a:cs typeface="Arial" panose="020B0604020202020204" pitchFamily="34" charset="0"/>
                        </a:rPr>
                        <a:t>0,202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19404198"/>
                  </a:ext>
                </a:extLst>
              </a:tr>
              <a:tr h="364966">
                <a:tc>
                  <a:txBody>
                    <a:bodyPr/>
                    <a:lstStyle/>
                    <a:p>
                      <a:pPr algn="l"/>
                      <a:r>
                        <a:rPr lang="it-IT" sz="1700" dirty="0">
                          <a:solidFill>
                            <a:sysClr val="windowText" lastClr="000000"/>
                          </a:solidFill>
                          <a:latin typeface="Arial" panose="020B0604020202020204" pitchFamily="34" charset="0"/>
                          <a:cs typeface="Arial" panose="020B0604020202020204" pitchFamily="34" charset="0"/>
                        </a:rPr>
                        <a:t>GPL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it-IT" sz="1700" dirty="0">
                          <a:solidFill>
                            <a:sysClr val="windowText" lastClr="000000"/>
                          </a:solidFill>
                          <a:latin typeface="Arial" panose="020B0604020202020204" pitchFamily="34" charset="0"/>
                          <a:cs typeface="Arial" panose="020B0604020202020204" pitchFamily="34" charset="0"/>
                        </a:rPr>
                        <a:t>0,236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50174948"/>
                  </a:ext>
                </a:extLst>
              </a:tr>
              <a:tr h="364966">
                <a:tc>
                  <a:txBody>
                    <a:bodyPr/>
                    <a:lstStyle/>
                    <a:p>
                      <a:pPr algn="l"/>
                      <a:r>
                        <a:rPr lang="it-IT" sz="1700" dirty="0">
                          <a:solidFill>
                            <a:sysClr val="windowText" lastClr="000000"/>
                          </a:solidFill>
                          <a:latin typeface="Arial" panose="020B0604020202020204" pitchFamily="34" charset="0"/>
                          <a:cs typeface="Arial" panose="020B0604020202020204" pitchFamily="34" charset="0"/>
                        </a:rPr>
                        <a:t>Gasolio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it-IT" sz="1700" dirty="0">
                          <a:solidFill>
                            <a:sysClr val="windowText" lastClr="000000"/>
                          </a:solidFill>
                          <a:latin typeface="Arial" panose="020B0604020202020204" pitchFamily="34" charset="0"/>
                          <a:cs typeface="Arial" panose="020B0604020202020204" pitchFamily="34" charset="0"/>
                        </a:rPr>
                        <a:t>0,265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59728445"/>
                  </a:ext>
                </a:extLst>
              </a:tr>
              <a:tr h="364966">
                <a:tc>
                  <a:txBody>
                    <a:bodyPr/>
                    <a:lstStyle/>
                    <a:p>
                      <a:pPr algn="l"/>
                      <a:r>
                        <a:rPr lang="it-IT" sz="1700" dirty="0">
                          <a:solidFill>
                            <a:sysClr val="windowText" lastClr="000000"/>
                          </a:solidFill>
                          <a:latin typeface="Arial" panose="020B0604020202020204" pitchFamily="34" charset="0"/>
                          <a:cs typeface="Arial" panose="020B0604020202020204" pitchFamily="34" charset="0"/>
                        </a:rPr>
                        <a:t>Benzina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it-IT" sz="1700" dirty="0">
                          <a:solidFill>
                            <a:sysClr val="windowText" lastClr="000000"/>
                          </a:solidFill>
                          <a:latin typeface="Arial" panose="020B0604020202020204" pitchFamily="34" charset="0"/>
                          <a:cs typeface="Arial" panose="020B0604020202020204" pitchFamily="34" charset="0"/>
                        </a:rPr>
                        <a:t>0,264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07445254"/>
                  </a:ext>
                </a:extLst>
              </a:tr>
              <a:tr h="364966">
                <a:tc>
                  <a:txBody>
                    <a:bodyPr/>
                    <a:lstStyle/>
                    <a:p>
                      <a:pPr algn="l"/>
                      <a:r>
                        <a:rPr lang="it-IT" sz="1700" dirty="0">
                          <a:solidFill>
                            <a:sysClr val="windowText" lastClr="000000"/>
                          </a:solidFill>
                          <a:latin typeface="Arial" panose="020B0604020202020204" pitchFamily="34" charset="0"/>
                          <a:cs typeface="Arial" panose="020B0604020202020204" pitchFamily="34" charset="0"/>
                        </a:rPr>
                        <a:t>Carbone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it-IT" sz="1700" dirty="0">
                          <a:solidFill>
                            <a:sysClr val="windowText" lastClr="000000"/>
                          </a:solidFill>
                          <a:latin typeface="Arial" panose="020B0604020202020204" pitchFamily="34" charset="0"/>
                          <a:cs typeface="Arial" panose="020B0604020202020204" pitchFamily="34" charset="0"/>
                        </a:rPr>
                        <a:t>0,340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05000291"/>
                  </a:ext>
                </a:extLst>
              </a:tr>
              <a:tr h="364966">
                <a:tc>
                  <a:txBody>
                    <a:bodyPr/>
                    <a:lstStyle/>
                    <a:p>
                      <a:pPr algn="l"/>
                      <a:r>
                        <a:rPr lang="it-IT" sz="1700" dirty="0">
                          <a:solidFill>
                            <a:sysClr val="windowText" lastClr="000000"/>
                          </a:solidFill>
                          <a:latin typeface="Arial" panose="020B0604020202020204" pitchFamily="34" charset="0"/>
                          <a:cs typeface="Arial" panose="020B0604020202020204" pitchFamily="34" charset="0"/>
                        </a:rPr>
                        <a:t>Energia</a:t>
                      </a:r>
                      <a:r>
                        <a:rPr lang="it-IT" sz="1700" baseline="0" dirty="0">
                          <a:solidFill>
                            <a:sysClr val="windowText" lastClr="000000"/>
                          </a:solidFill>
                          <a:latin typeface="Arial" panose="020B0604020202020204" pitchFamily="34" charset="0"/>
                          <a:cs typeface="Arial" panose="020B0604020202020204" pitchFamily="34" charset="0"/>
                        </a:rPr>
                        <a:t> elettrica (valore locale)</a:t>
                      </a:r>
                      <a:endParaRPr lang="it-IT" sz="1700" dirty="0">
                        <a:solidFill>
                          <a:sysClr val="windowText" lastClr="000000"/>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it-IT" sz="1700" dirty="0">
                          <a:solidFill>
                            <a:sysClr val="windowText" lastClr="000000"/>
                          </a:solidFill>
                          <a:latin typeface="Arial" panose="020B0604020202020204" pitchFamily="34" charset="0"/>
                          <a:cs typeface="Arial" panose="020B0604020202020204" pitchFamily="34" charset="0"/>
                        </a:rPr>
                        <a:t>0,286 (0,226)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12213200"/>
                  </a:ext>
                </a:extLst>
              </a:tr>
              <a:tr h="364966">
                <a:tc>
                  <a:txBody>
                    <a:bodyPr/>
                    <a:lstStyle/>
                    <a:p>
                      <a:pPr algn="l"/>
                      <a:r>
                        <a:rPr lang="it-IT" sz="1700" dirty="0" err="1">
                          <a:solidFill>
                            <a:sysClr val="windowText" lastClr="000000"/>
                          </a:solidFill>
                          <a:latin typeface="Arial" panose="020B0604020202020204" pitchFamily="34" charset="0"/>
                          <a:cs typeface="Arial" panose="020B0604020202020204" pitchFamily="34" charset="0"/>
                        </a:rPr>
                        <a:t>Bio</a:t>
                      </a:r>
                      <a:r>
                        <a:rPr lang="it-IT" sz="1700" dirty="0">
                          <a:solidFill>
                            <a:sysClr val="windowText" lastClr="000000"/>
                          </a:solidFill>
                          <a:latin typeface="Arial" panose="020B0604020202020204" pitchFamily="34" charset="0"/>
                          <a:cs typeface="Arial" panose="020B0604020202020204" pitchFamily="34" charset="0"/>
                        </a:rPr>
                        <a:t>-carburanti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it-IT" sz="1700" dirty="0">
                          <a:solidFill>
                            <a:sysClr val="windowText" lastClr="000000"/>
                          </a:solidFill>
                          <a:latin typeface="Arial" panose="020B0604020202020204" pitchFamily="34" charset="0"/>
                          <a:cs typeface="Arial" panose="020B0604020202020204" pitchFamily="34"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17501739"/>
                  </a:ext>
                </a:extLst>
              </a:tr>
              <a:tr h="364966">
                <a:tc>
                  <a:txBody>
                    <a:bodyPr/>
                    <a:lstStyle/>
                    <a:p>
                      <a:pPr algn="l"/>
                      <a:r>
                        <a:rPr lang="it-IT" sz="1700" dirty="0">
                          <a:solidFill>
                            <a:sysClr val="windowText" lastClr="000000"/>
                          </a:solidFill>
                          <a:latin typeface="Arial" panose="020B0604020202020204" pitchFamily="34" charset="0"/>
                          <a:cs typeface="Arial" panose="020B0604020202020204" pitchFamily="34" charset="0"/>
                        </a:rPr>
                        <a:t>Olio</a:t>
                      </a:r>
                      <a:r>
                        <a:rPr lang="it-IT" sz="1700" baseline="0" dirty="0">
                          <a:solidFill>
                            <a:sysClr val="windowText" lastClr="000000"/>
                          </a:solidFill>
                          <a:latin typeface="Arial" panose="020B0604020202020204" pitchFamily="34" charset="0"/>
                          <a:cs typeface="Arial" panose="020B0604020202020204" pitchFamily="34" charset="0"/>
                        </a:rPr>
                        <a:t> combustibile</a:t>
                      </a:r>
                      <a:endParaRPr lang="it-IT" sz="1700" dirty="0">
                        <a:solidFill>
                          <a:sysClr val="windowText" lastClr="000000"/>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it-IT" sz="1700" dirty="0">
                          <a:solidFill>
                            <a:sysClr val="windowText" lastClr="000000"/>
                          </a:solidFill>
                          <a:latin typeface="Arial" panose="020B0604020202020204" pitchFamily="34" charset="0"/>
                          <a:cs typeface="Arial" panose="020B0604020202020204" pitchFamily="34" charset="0"/>
                        </a:rPr>
                        <a:t>0,276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36912909"/>
                  </a:ext>
                </a:extLst>
              </a:tr>
              <a:tr h="364966">
                <a:tc>
                  <a:txBody>
                    <a:bodyPr/>
                    <a:lstStyle/>
                    <a:p>
                      <a:pPr algn="l"/>
                      <a:r>
                        <a:rPr lang="it-IT" sz="1700" dirty="0">
                          <a:solidFill>
                            <a:sysClr val="windowText" lastClr="000000"/>
                          </a:solidFill>
                          <a:latin typeface="Arial" panose="020B0604020202020204" pitchFamily="34" charset="0"/>
                          <a:cs typeface="Arial" panose="020B0604020202020204" pitchFamily="34" charset="0"/>
                        </a:rPr>
                        <a:t>Biomassa solida </a:t>
                      </a:r>
                      <a:r>
                        <a:rPr lang="it-IT" sz="1400" dirty="0">
                          <a:solidFill>
                            <a:sysClr val="windowText" lastClr="000000"/>
                          </a:solidFill>
                          <a:latin typeface="Arial" panose="020B0604020202020204" pitchFamily="34" charset="0"/>
                          <a:cs typeface="Arial" panose="020B0604020202020204" pitchFamily="34" charset="0"/>
                        </a:rPr>
                        <a:t>(</a:t>
                      </a:r>
                      <a:r>
                        <a:rPr lang="it-IT" sz="1400" dirty="0" err="1">
                          <a:solidFill>
                            <a:sysClr val="windowText" lastClr="000000"/>
                          </a:solidFill>
                          <a:latin typeface="Arial" panose="020B0604020202020204" pitchFamily="34" charset="0"/>
                          <a:cs typeface="Arial" panose="020B0604020202020204" pitchFamily="34" charset="0"/>
                        </a:rPr>
                        <a:t>pellet</a:t>
                      </a:r>
                      <a:r>
                        <a:rPr lang="it-IT" sz="1400" dirty="0">
                          <a:solidFill>
                            <a:sysClr val="windowText" lastClr="000000"/>
                          </a:solidFill>
                          <a:latin typeface="Arial" panose="020B0604020202020204" pitchFamily="34" charset="0"/>
                          <a:cs typeface="Arial" panose="020B0604020202020204" pitchFamily="34" charset="0"/>
                        </a:rPr>
                        <a:t>, 10% umidità)</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it-IT" sz="1700" dirty="0">
                          <a:solidFill>
                            <a:sysClr val="windowText" lastClr="000000"/>
                          </a:solidFill>
                          <a:latin typeface="Arial" panose="020B0604020202020204" pitchFamily="34" charset="0"/>
                          <a:cs typeface="Arial" panose="020B0604020202020204" pitchFamily="34" charset="0"/>
                        </a:rPr>
                        <a:t>0,05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79328840"/>
                  </a:ext>
                </a:extLst>
              </a:tr>
              <a:tr h="364966">
                <a:tc>
                  <a:txBody>
                    <a:bodyPr/>
                    <a:lstStyle/>
                    <a:p>
                      <a:pPr algn="l"/>
                      <a:r>
                        <a:rPr lang="it-IT" sz="1700" dirty="0">
                          <a:solidFill>
                            <a:sysClr val="windowText" lastClr="000000"/>
                          </a:solidFill>
                          <a:latin typeface="Arial" panose="020B0604020202020204" pitchFamily="34" charset="0"/>
                          <a:cs typeface="Arial" panose="020B0604020202020204" pitchFamily="34" charset="0"/>
                        </a:rPr>
                        <a:t>Biomassa solida </a:t>
                      </a:r>
                      <a:r>
                        <a:rPr lang="it-IT" sz="1400" dirty="0">
                          <a:solidFill>
                            <a:sysClr val="windowText" lastClr="000000"/>
                          </a:solidFill>
                          <a:latin typeface="Arial" panose="020B0604020202020204" pitchFamily="34" charset="0"/>
                          <a:cs typeface="Arial" panose="020B0604020202020204" pitchFamily="34" charset="0"/>
                        </a:rPr>
                        <a:t>(legna, 20% umidità)</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it-IT" sz="1700" dirty="0">
                          <a:solidFill>
                            <a:sysClr val="windowText" lastClr="000000"/>
                          </a:solidFill>
                          <a:latin typeface="Arial" panose="020B0604020202020204" pitchFamily="34" charset="0"/>
                          <a:cs typeface="Arial" panose="020B0604020202020204" pitchFamily="34" charset="0"/>
                        </a:rPr>
                        <a:t>0,05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75831774"/>
                  </a:ext>
                </a:extLst>
              </a:tr>
              <a:tr h="364966">
                <a:tc>
                  <a:txBody>
                    <a:bodyPr/>
                    <a:lstStyle/>
                    <a:p>
                      <a:pPr algn="l"/>
                      <a:r>
                        <a:rPr lang="it-IT" sz="1700" dirty="0">
                          <a:solidFill>
                            <a:sysClr val="windowText" lastClr="000000"/>
                          </a:solidFill>
                          <a:latin typeface="Arial" panose="020B0604020202020204" pitchFamily="34" charset="0"/>
                          <a:cs typeface="Arial" panose="020B0604020202020204" pitchFamily="34" charset="0"/>
                        </a:rPr>
                        <a:t>Geotermico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it-IT" sz="1700" dirty="0">
                          <a:solidFill>
                            <a:sysClr val="windowText" lastClr="000000"/>
                          </a:solidFill>
                          <a:latin typeface="Arial" panose="020B0604020202020204" pitchFamily="34" charset="0"/>
                          <a:cs typeface="Arial" panose="020B0604020202020204" pitchFamily="34"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15532050"/>
                  </a:ext>
                </a:extLst>
              </a:tr>
            </a:tbl>
          </a:graphicData>
        </a:graphic>
      </p:graphicFrame>
      <p:sp>
        <p:nvSpPr>
          <p:cNvPr id="11" name="Rettangolo 9">
            <a:extLst>
              <a:ext uri="{FF2B5EF4-FFF2-40B4-BE49-F238E27FC236}">
                <a16:creationId xmlns:a16="http://schemas.microsoft.com/office/drawing/2014/main" id="{EF679193-8ADD-4A60-AA7D-460A1CC681A8}"/>
              </a:ext>
            </a:extLst>
          </p:cNvPr>
          <p:cNvSpPr/>
          <p:nvPr/>
        </p:nvSpPr>
        <p:spPr>
          <a:xfrm>
            <a:off x="251521" y="6309320"/>
            <a:ext cx="8874492" cy="461665"/>
          </a:xfrm>
          <a:prstGeom prst="rect">
            <a:avLst/>
          </a:prstGeom>
        </p:spPr>
        <p:txBody>
          <a:bodyPr wrap="square">
            <a:spAutoFit/>
          </a:bodyPr>
          <a:lstStyle/>
          <a:p>
            <a:pPr>
              <a:defRPr/>
            </a:pPr>
            <a:r>
              <a:rPr lang="it-IT" sz="1200" kern="50" dirty="0">
                <a:ea typeface="SimSun" panose="02010600030101010101" pitchFamily="2" charset="-122"/>
              </a:rPr>
              <a:t>Fonte: Ministero Transizione Ecologica 2020</a:t>
            </a:r>
          </a:p>
          <a:p>
            <a:pPr>
              <a:defRPr/>
            </a:pPr>
            <a:r>
              <a:rPr lang="it-IT" sz="1200" kern="50" dirty="0">
                <a:ea typeface="SimSun" panose="02010600030101010101" pitchFamily="2" charset="-122"/>
              </a:rPr>
              <a:t>           ISPRA 2020 </a:t>
            </a:r>
            <a:endParaRPr lang="it-IT" sz="1200" dirty="0">
              <a:solidFill>
                <a:srgbClr val="000000"/>
              </a:solidFill>
              <a:latin typeface="Arial"/>
              <a:cs typeface="Arial"/>
            </a:endParaRPr>
          </a:p>
        </p:txBody>
      </p:sp>
    </p:spTree>
    <p:extLst>
      <p:ext uri="{BB962C8B-B14F-4D97-AF65-F5344CB8AC3E}">
        <p14:creationId xmlns:p14="http://schemas.microsoft.com/office/powerpoint/2010/main" val="9421987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23528" y="3579919"/>
            <a:ext cx="5040560" cy="3024336"/>
          </a:xfrm>
          <a:prstGeom prst="rect">
            <a:avLst/>
          </a:prstGeom>
        </p:spPr>
      </p:pic>
      <p:sp>
        <p:nvSpPr>
          <p:cNvPr id="3" name="Text Box 4"/>
          <p:cNvSpPr txBox="1">
            <a:spLocks noChangeArrowheads="1"/>
          </p:cNvSpPr>
          <p:nvPr/>
        </p:nvSpPr>
        <p:spPr bwMode="auto">
          <a:xfrm>
            <a:off x="1258888" y="106785"/>
            <a:ext cx="7345362" cy="369887"/>
          </a:xfrm>
          <a:prstGeom prst="rect">
            <a:avLst/>
          </a:prstGeom>
          <a:solidFill>
            <a:schemeClr val="bg1">
              <a:lumMod val="95000"/>
            </a:schemeClr>
          </a:solidFill>
          <a:ln w="9525">
            <a:solidFill>
              <a:srgbClr val="FF0000"/>
            </a:solidFill>
            <a:miter lim="800000"/>
            <a:headEnd/>
            <a:tailEnd/>
          </a:ln>
          <a:effectLst>
            <a:outerShdw dist="107763" dir="2700000" algn="ctr" rotWithShape="0">
              <a:srgbClr val="FF0000"/>
            </a:outerShdw>
          </a:effectLst>
        </p:spPr>
        <p:txBody>
          <a:bodyPr>
            <a:spAutoFit/>
          </a:bodyPr>
          <a:lstStyle/>
          <a:p>
            <a:pPr algn="ctr" eaLnBrk="1" fontAlgn="auto" hangingPunct="1">
              <a:spcBef>
                <a:spcPts val="0"/>
              </a:spcBef>
              <a:spcAft>
                <a:spcPts val="0"/>
              </a:spcAft>
              <a:defRPr/>
            </a:pPr>
            <a:r>
              <a:rPr lang="it-IT" b="1" i="1" dirty="0">
                <a:latin typeface="Arial" charset="0"/>
                <a:cs typeface="+mn-cs"/>
              </a:rPr>
              <a:t>Come contribuisce la nostra </a:t>
            </a:r>
            <a:r>
              <a:rPr lang="it-IT" b="1" i="1" dirty="0" smtClean="0">
                <a:latin typeface="Arial" charset="0"/>
                <a:cs typeface="+mn-cs"/>
              </a:rPr>
              <a:t>mobilità sull’impronta carbonica?</a:t>
            </a:r>
            <a:endParaRPr lang="it-IT" b="1" dirty="0">
              <a:latin typeface="Arial" charset="0"/>
              <a:cs typeface="+mn-cs"/>
            </a:endParaRPr>
          </a:p>
        </p:txBody>
      </p:sp>
      <p:sp>
        <p:nvSpPr>
          <p:cNvPr id="4" name="Segnaposto numero diapositiva 3"/>
          <p:cNvSpPr txBox="1">
            <a:spLocks/>
          </p:cNvSpPr>
          <p:nvPr/>
        </p:nvSpPr>
        <p:spPr bwMode="auto">
          <a:xfrm>
            <a:off x="7010400" y="111547"/>
            <a:ext cx="2133600" cy="365125"/>
          </a:xfrm>
          <a:prstGeom prst="rect">
            <a:avLst/>
          </a:prstGeom>
          <a:noFill/>
          <a:ln w="9525">
            <a:noFill/>
            <a:miter lim="800000"/>
            <a:headEnd/>
            <a:tailEnd/>
          </a:ln>
        </p:spPr>
        <p:txBody>
          <a:bodyPr anchor="ctr"/>
          <a:lstStyle/>
          <a:p>
            <a:pPr algn="r" eaLnBrk="1" hangingPunct="1"/>
            <a:fld id="{5BB73F92-B833-44D6-A6E4-1043483ED71A}" type="slidenum">
              <a:rPr lang="it-IT" altLang="it-CH" sz="1200">
                <a:solidFill>
                  <a:srgbClr val="898989"/>
                </a:solidFill>
                <a:latin typeface="Calibri" pitchFamily="34" charset="0"/>
              </a:rPr>
              <a:pPr algn="r" eaLnBrk="1" hangingPunct="1"/>
              <a:t>15</a:t>
            </a:fld>
            <a:endParaRPr lang="it-IT" altLang="it-CH" sz="1200" dirty="0">
              <a:solidFill>
                <a:srgbClr val="898989"/>
              </a:solidFill>
              <a:latin typeface="Calibri" pitchFamily="34" charset="0"/>
            </a:endParaRPr>
          </a:p>
        </p:txBody>
      </p:sp>
      <p:pic>
        <p:nvPicPr>
          <p:cNvPr id="6" name="Immagine 5"/>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228184" y="835576"/>
            <a:ext cx="2808312" cy="2736304"/>
          </a:xfrm>
          <a:prstGeom prst="rect">
            <a:avLst/>
          </a:prstGeom>
        </p:spPr>
      </p:pic>
      <p:sp>
        <p:nvSpPr>
          <p:cNvPr id="7" name="Rettangolo 6"/>
          <p:cNvSpPr/>
          <p:nvPr/>
        </p:nvSpPr>
        <p:spPr>
          <a:xfrm>
            <a:off x="0" y="836712"/>
            <a:ext cx="6084168" cy="2185214"/>
          </a:xfrm>
          <a:prstGeom prst="rect">
            <a:avLst/>
          </a:prstGeom>
        </p:spPr>
        <p:txBody>
          <a:bodyPr wrap="square">
            <a:spAutoFit/>
          </a:bodyPr>
          <a:lstStyle/>
          <a:p>
            <a:pPr algn="just">
              <a:defRPr/>
            </a:pPr>
            <a:r>
              <a:rPr lang="it-IT" sz="1700" kern="50" dirty="0">
                <a:ea typeface="SimSun" panose="02010600030101010101" pitchFamily="2" charset="-122"/>
              </a:rPr>
              <a:t>La mobilità è responsabile del </a:t>
            </a:r>
            <a:r>
              <a:rPr lang="it-IT" sz="1700" b="1" kern="50" dirty="0">
                <a:solidFill>
                  <a:srgbClr val="FF0000"/>
                </a:solidFill>
                <a:effectLst>
                  <a:outerShdw blurRad="38100" dist="38100" dir="2700000" algn="tl">
                    <a:srgbClr val="000000">
                      <a:alpha val="43137"/>
                    </a:srgbClr>
                  </a:outerShdw>
                </a:effectLst>
                <a:ea typeface="SimSun" panose="02010600030101010101" pitchFamily="2" charset="-122"/>
              </a:rPr>
              <a:t>34%</a:t>
            </a:r>
            <a:r>
              <a:rPr lang="it-IT" sz="1700" kern="50" dirty="0">
                <a:ea typeface="SimSun" panose="02010600030101010101" pitchFamily="2" charset="-122"/>
              </a:rPr>
              <a:t> delle emissioni di gas </a:t>
            </a:r>
            <a:r>
              <a:rPr lang="it-IT" sz="1700" kern="50" dirty="0" smtClean="0">
                <a:ea typeface="SimSun" panose="02010600030101010101" pitchFamily="2" charset="-122"/>
              </a:rPr>
              <a:t>serra. Numerosi </a:t>
            </a:r>
            <a:r>
              <a:rPr lang="it-IT" sz="1700" kern="50" dirty="0">
                <a:ea typeface="SimSun" panose="02010600030101010101" pitchFamily="2" charset="-122"/>
              </a:rPr>
              <a:t>studi calcolano l’impatto dei vari mezzi di trasporto sull’ambiente. Uno dei più noti è stato effettuato dall’</a:t>
            </a:r>
            <a:r>
              <a:rPr lang="it-IT" sz="1700" b="1" kern="50" dirty="0">
                <a:solidFill>
                  <a:srgbClr val="FF0000"/>
                </a:solidFill>
                <a:effectLst>
                  <a:outerShdw blurRad="38100" dist="38100" dir="2700000" algn="tl">
                    <a:srgbClr val="000000">
                      <a:alpha val="43137"/>
                    </a:srgbClr>
                  </a:outerShdw>
                </a:effectLst>
                <a:ea typeface="SimSun" panose="02010600030101010101" pitchFamily="2" charset="-122"/>
              </a:rPr>
              <a:t>European Environment Agency </a:t>
            </a:r>
            <a:r>
              <a:rPr lang="it-IT" sz="1700" kern="50" dirty="0">
                <a:ea typeface="SimSun" panose="02010600030101010101" pitchFamily="2" charset="-122"/>
              </a:rPr>
              <a:t>nel 2017, aggiornato nel 2019. Lo studio, chiamato “</a:t>
            </a:r>
            <a:r>
              <a:rPr lang="it-IT" sz="1700" b="1" kern="50" dirty="0">
                <a:solidFill>
                  <a:srgbClr val="FF0000"/>
                </a:solidFill>
                <a:effectLst>
                  <a:outerShdw blurRad="38100" dist="38100" dir="2700000" algn="tl">
                    <a:srgbClr val="000000">
                      <a:alpha val="43137"/>
                    </a:srgbClr>
                  </a:outerShdw>
                </a:effectLst>
                <a:ea typeface="SimSun" panose="02010600030101010101" pitchFamily="2" charset="-122"/>
              </a:rPr>
              <a:t>Greenhouse gas emissions from transport in Europe</a:t>
            </a:r>
            <a:r>
              <a:rPr lang="it-IT" sz="1700" kern="50" dirty="0">
                <a:ea typeface="SimSun" panose="02010600030101010101" pitchFamily="2" charset="-122"/>
              </a:rPr>
              <a:t>”, afferma con chiarezza che il trasporto su strada risulta il principale responsabile dell’inquinamento atmosferico.</a:t>
            </a:r>
          </a:p>
        </p:txBody>
      </p:sp>
      <p:sp>
        <p:nvSpPr>
          <p:cNvPr id="8" name="Rettangolo 7"/>
          <p:cNvSpPr/>
          <p:nvPr/>
        </p:nvSpPr>
        <p:spPr>
          <a:xfrm>
            <a:off x="5796136" y="4121298"/>
            <a:ext cx="2952328" cy="2185214"/>
          </a:xfrm>
          <a:prstGeom prst="rect">
            <a:avLst/>
          </a:prstGeom>
        </p:spPr>
        <p:txBody>
          <a:bodyPr wrap="square">
            <a:spAutoFit/>
          </a:bodyPr>
          <a:lstStyle/>
          <a:p>
            <a:pPr algn="just">
              <a:defRPr/>
            </a:pPr>
            <a:r>
              <a:rPr lang="it-IT" sz="1700" kern="50" dirty="0">
                <a:ea typeface="SimSun" panose="02010600030101010101" pitchFamily="2" charset="-122"/>
              </a:rPr>
              <a:t>L</a:t>
            </a:r>
            <a:r>
              <a:rPr lang="it-IT" sz="1700" kern="50" dirty="0" smtClean="0">
                <a:ea typeface="SimSun" panose="02010600030101010101" pitchFamily="2" charset="-122"/>
              </a:rPr>
              <a:t>e </a:t>
            </a:r>
            <a:r>
              <a:rPr lang="it-IT" sz="1700" kern="50" dirty="0">
                <a:ea typeface="SimSun" panose="02010600030101010101" pitchFamily="2" charset="-122"/>
              </a:rPr>
              <a:t>emissioni dovute ai </a:t>
            </a:r>
            <a:r>
              <a:rPr lang="it-IT" sz="1700" kern="50" dirty="0" smtClean="0">
                <a:ea typeface="SimSun" panose="02010600030101010101" pitchFamily="2" charset="-122"/>
              </a:rPr>
              <a:t>trasporti si </a:t>
            </a:r>
            <a:r>
              <a:rPr lang="it-IT" sz="1700" kern="50" dirty="0">
                <a:ea typeface="SimSun" panose="02010600030101010101" pitchFamily="2" charset="-122"/>
              </a:rPr>
              <a:t>s</a:t>
            </a:r>
            <a:r>
              <a:rPr lang="it-IT" sz="1700" kern="50" dirty="0" smtClean="0">
                <a:ea typeface="SimSun" panose="02010600030101010101" pitchFamily="2" charset="-122"/>
              </a:rPr>
              <a:t>uddividono nel seguente modo</a:t>
            </a:r>
            <a:endParaRPr lang="it-IT" sz="1700" kern="50" dirty="0">
              <a:ea typeface="SimSun" panose="02010600030101010101" pitchFamily="2" charset="-122"/>
            </a:endParaRPr>
          </a:p>
          <a:p>
            <a:pPr marL="285750" indent="-285750" algn="just">
              <a:buFont typeface="Arial" panose="020B0604020202020204" pitchFamily="34" charset="0"/>
              <a:buChar char="•"/>
              <a:defRPr/>
            </a:pPr>
            <a:endParaRPr lang="it-IT" sz="1700" kern="50" dirty="0">
              <a:ea typeface="SimSun" panose="02010600030101010101" pitchFamily="2" charset="-122"/>
            </a:endParaRPr>
          </a:p>
          <a:p>
            <a:pPr marL="285750" indent="-285750" algn="just">
              <a:buFont typeface="Arial" panose="020B0604020202020204" pitchFamily="34" charset="0"/>
              <a:buChar char="•"/>
              <a:defRPr/>
            </a:pPr>
            <a:r>
              <a:rPr lang="it-IT" sz="1700" kern="50" dirty="0">
                <a:ea typeface="SimSun" panose="02010600030101010101" pitchFamily="2" charset="-122"/>
              </a:rPr>
              <a:t>72% su gomma</a:t>
            </a:r>
          </a:p>
          <a:p>
            <a:pPr marL="285750" indent="-285750" algn="just">
              <a:buFont typeface="Arial" panose="020B0604020202020204" pitchFamily="34" charset="0"/>
              <a:buChar char="•"/>
              <a:defRPr/>
            </a:pPr>
            <a:r>
              <a:rPr lang="it-IT" sz="1700" kern="50" dirty="0">
                <a:ea typeface="SimSun" panose="02010600030101010101" pitchFamily="2" charset="-122"/>
              </a:rPr>
              <a:t>13% trasporto aereo</a:t>
            </a:r>
          </a:p>
          <a:p>
            <a:pPr marL="285750" indent="-285750" algn="just">
              <a:buFont typeface="Arial" panose="020B0604020202020204" pitchFamily="34" charset="0"/>
              <a:buChar char="•"/>
              <a:defRPr/>
            </a:pPr>
            <a:r>
              <a:rPr lang="it-IT" sz="1700" kern="50" dirty="0">
                <a:ea typeface="SimSun" panose="02010600030101010101" pitchFamily="2" charset="-122"/>
              </a:rPr>
              <a:t>13% trasporto marittimo</a:t>
            </a:r>
          </a:p>
          <a:p>
            <a:pPr marL="285750" indent="-285750" algn="just">
              <a:buFont typeface="Arial" panose="020B0604020202020204" pitchFamily="34" charset="0"/>
              <a:buChar char="•"/>
              <a:defRPr/>
            </a:pPr>
            <a:r>
              <a:rPr lang="it-IT" sz="1700" kern="50" dirty="0">
                <a:ea typeface="SimSun" panose="02010600030101010101" pitchFamily="2" charset="-122"/>
              </a:rPr>
              <a:t>0,5% trasporto ferroviario</a:t>
            </a:r>
          </a:p>
        </p:txBody>
      </p:sp>
      <p:sp>
        <p:nvSpPr>
          <p:cNvPr id="9" name="TextBox 3"/>
          <p:cNvSpPr txBox="1"/>
          <p:nvPr/>
        </p:nvSpPr>
        <p:spPr>
          <a:xfrm>
            <a:off x="14605" y="3330288"/>
            <a:ext cx="5232079" cy="615553"/>
          </a:xfrm>
          <a:prstGeom prst="rect">
            <a:avLst/>
          </a:prstGeom>
          <a:solidFill>
            <a:schemeClr val="bg1"/>
          </a:solidFill>
        </p:spPr>
        <p:txBody>
          <a:bodyPr wrap="square" rtlCol="0">
            <a:spAutoFit/>
          </a:bodyPr>
          <a:lstStyle/>
          <a:p>
            <a:pPr algn="ctr"/>
            <a:r>
              <a:rPr lang="it-IT" sz="1700" dirty="0"/>
              <a:t>Unione Europea – emissioni di gas serra derivanti dal settore dei trasporti</a:t>
            </a:r>
            <a:endParaRPr lang="en-GB" sz="1700" dirty="0"/>
          </a:p>
        </p:txBody>
      </p:sp>
      <p:sp>
        <p:nvSpPr>
          <p:cNvPr id="10" name="TextBox 10"/>
          <p:cNvSpPr txBox="1"/>
          <p:nvPr/>
        </p:nvSpPr>
        <p:spPr>
          <a:xfrm>
            <a:off x="4427984" y="3885416"/>
            <a:ext cx="1098456" cy="707886"/>
          </a:xfrm>
          <a:prstGeom prst="rect">
            <a:avLst/>
          </a:prstGeom>
          <a:solidFill>
            <a:schemeClr val="bg1"/>
          </a:solidFill>
        </p:spPr>
        <p:txBody>
          <a:bodyPr wrap="square" rtlCol="0">
            <a:spAutoFit/>
          </a:bodyPr>
          <a:lstStyle/>
          <a:p>
            <a:r>
              <a:rPr lang="it-IT" sz="800" dirty="0"/>
              <a:t>Altro</a:t>
            </a:r>
          </a:p>
          <a:p>
            <a:r>
              <a:rPr lang="it-IT" sz="800" dirty="0"/>
              <a:t>Aviazione</a:t>
            </a:r>
          </a:p>
          <a:p>
            <a:r>
              <a:rPr lang="it-IT" sz="800" dirty="0"/>
              <a:t>Trasporti su strada</a:t>
            </a:r>
          </a:p>
          <a:p>
            <a:r>
              <a:rPr lang="it-IT" sz="800" dirty="0"/>
              <a:t>Trasporti marittimi</a:t>
            </a:r>
          </a:p>
          <a:p>
            <a:r>
              <a:rPr lang="it-IT" sz="800" dirty="0"/>
              <a:t>Treni</a:t>
            </a:r>
            <a:endParaRPr lang="en-GB" sz="800" dirty="0"/>
          </a:p>
        </p:txBody>
      </p:sp>
      <p:pic>
        <p:nvPicPr>
          <p:cNvPr id="11" name="Immagine 1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5496" y="22632"/>
            <a:ext cx="600569" cy="598056"/>
          </a:xfrm>
          <a:prstGeom prst="rect">
            <a:avLst/>
          </a:prstGeom>
        </p:spPr>
      </p:pic>
    </p:spTree>
    <p:extLst>
      <p:ext uri="{BB962C8B-B14F-4D97-AF65-F5344CB8AC3E}">
        <p14:creationId xmlns:p14="http://schemas.microsoft.com/office/powerpoint/2010/main" val="34336953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755576" y="106785"/>
            <a:ext cx="7848674" cy="369332"/>
          </a:xfrm>
          <a:prstGeom prst="rect">
            <a:avLst/>
          </a:prstGeom>
          <a:solidFill>
            <a:schemeClr val="bg1">
              <a:lumMod val="95000"/>
            </a:schemeClr>
          </a:solidFill>
          <a:ln w="9525">
            <a:solidFill>
              <a:srgbClr val="FF0000"/>
            </a:solidFill>
            <a:miter lim="800000"/>
            <a:headEnd/>
            <a:tailEnd/>
          </a:ln>
          <a:effectLst>
            <a:outerShdw dist="107763" dir="2700000" algn="ctr" rotWithShape="0">
              <a:srgbClr val="FF0000"/>
            </a:outerShdw>
          </a:effectLst>
        </p:spPr>
        <p:txBody>
          <a:bodyPr wrap="square">
            <a:spAutoFit/>
          </a:bodyPr>
          <a:lstStyle/>
          <a:p>
            <a:pPr algn="ctr" eaLnBrk="1" fontAlgn="auto" hangingPunct="1">
              <a:spcBef>
                <a:spcPts val="0"/>
              </a:spcBef>
              <a:spcAft>
                <a:spcPts val="0"/>
              </a:spcAft>
              <a:defRPr/>
            </a:pPr>
            <a:r>
              <a:rPr lang="it-IT" b="1" i="1" smtClean="0">
                <a:latin typeface="Arial" charset="0"/>
                <a:cs typeface="+mn-cs"/>
              </a:rPr>
              <a:t>Domande per il calcolo delle emissioni relative alla nostra mobilità </a:t>
            </a:r>
            <a:endParaRPr lang="it-IT" b="1" dirty="0">
              <a:latin typeface="Arial" charset="0"/>
              <a:cs typeface="+mn-cs"/>
            </a:endParaRPr>
          </a:p>
        </p:txBody>
      </p:sp>
      <p:sp>
        <p:nvSpPr>
          <p:cNvPr id="4" name="Segnaposto numero diapositiva 3"/>
          <p:cNvSpPr txBox="1">
            <a:spLocks/>
          </p:cNvSpPr>
          <p:nvPr/>
        </p:nvSpPr>
        <p:spPr bwMode="auto">
          <a:xfrm>
            <a:off x="7010400" y="111547"/>
            <a:ext cx="2133600" cy="365125"/>
          </a:xfrm>
          <a:prstGeom prst="rect">
            <a:avLst/>
          </a:prstGeom>
          <a:noFill/>
          <a:ln w="9525">
            <a:noFill/>
            <a:miter lim="800000"/>
            <a:headEnd/>
            <a:tailEnd/>
          </a:ln>
        </p:spPr>
        <p:txBody>
          <a:bodyPr anchor="ctr"/>
          <a:lstStyle/>
          <a:p>
            <a:pPr algn="r" eaLnBrk="1" hangingPunct="1"/>
            <a:fld id="{5BB73F92-B833-44D6-A6E4-1043483ED71A}" type="slidenum">
              <a:rPr lang="it-IT" altLang="it-CH" sz="1200">
                <a:solidFill>
                  <a:srgbClr val="898989"/>
                </a:solidFill>
                <a:latin typeface="Calibri" pitchFamily="34" charset="0"/>
              </a:rPr>
              <a:pPr algn="r" eaLnBrk="1" hangingPunct="1"/>
              <a:t>16</a:t>
            </a:fld>
            <a:endParaRPr lang="it-IT" altLang="it-CH" sz="1200" dirty="0">
              <a:solidFill>
                <a:srgbClr val="898989"/>
              </a:solidFill>
              <a:latin typeface="Calibri" pitchFamily="34" charset="0"/>
            </a:endParaRPr>
          </a:p>
        </p:txBody>
      </p:sp>
      <p:graphicFrame>
        <p:nvGraphicFramePr>
          <p:cNvPr id="5" name="Tabella 4"/>
          <p:cNvGraphicFramePr>
            <a:graphicFrameLocks noGrp="1"/>
          </p:cNvGraphicFramePr>
          <p:nvPr>
            <p:extLst>
              <p:ext uri="{D42A27DB-BD31-4B8C-83A1-F6EECF244321}">
                <p14:modId xmlns:p14="http://schemas.microsoft.com/office/powerpoint/2010/main" val="869891540"/>
              </p:ext>
            </p:extLst>
          </p:nvPr>
        </p:nvGraphicFramePr>
        <p:xfrm>
          <a:off x="179512" y="764704"/>
          <a:ext cx="4104456" cy="1473326"/>
        </p:xfrm>
        <a:graphic>
          <a:graphicData uri="http://schemas.openxmlformats.org/drawingml/2006/table">
            <a:tbl>
              <a:tblPr firstRow="1" bandRow="1">
                <a:tableStyleId>{5C22544A-7EE6-4342-B048-85BDC9FD1C3A}</a:tableStyleId>
              </a:tblPr>
              <a:tblGrid>
                <a:gridCol w="432048">
                  <a:extLst>
                    <a:ext uri="{9D8B030D-6E8A-4147-A177-3AD203B41FA5}">
                      <a16:colId xmlns:a16="http://schemas.microsoft.com/office/drawing/2014/main" val="2171417590"/>
                    </a:ext>
                  </a:extLst>
                </a:gridCol>
                <a:gridCol w="216024">
                  <a:extLst>
                    <a:ext uri="{9D8B030D-6E8A-4147-A177-3AD203B41FA5}">
                      <a16:colId xmlns:a16="http://schemas.microsoft.com/office/drawing/2014/main" val="2928950902"/>
                    </a:ext>
                  </a:extLst>
                </a:gridCol>
                <a:gridCol w="3456384">
                  <a:extLst>
                    <a:ext uri="{9D8B030D-6E8A-4147-A177-3AD203B41FA5}">
                      <a16:colId xmlns:a16="http://schemas.microsoft.com/office/drawing/2014/main" val="4097070187"/>
                    </a:ext>
                  </a:extLst>
                </a:gridCol>
              </a:tblGrid>
              <a:tr h="576064">
                <a:tc>
                  <a:txBody>
                    <a:bodyPr/>
                    <a:lstStyle/>
                    <a:p>
                      <a:r>
                        <a:rPr lang="it-IT" sz="1700" dirty="0">
                          <a:solidFill>
                            <a:schemeClr val="tx1"/>
                          </a:solidFill>
                          <a:latin typeface="Arial" panose="020B0604020202020204" pitchFamily="34" charset="0"/>
                          <a:cs typeface="Arial" panose="020B0604020202020204" pitchFamily="34" charset="0"/>
                        </a:rPr>
                        <a:t>1)</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AC6"/>
                    </a:solidFill>
                  </a:tcPr>
                </a:tc>
                <a:tc gridSpan="2">
                  <a:txBody>
                    <a:bodyPr/>
                    <a:lstStyle/>
                    <a:p>
                      <a:r>
                        <a:rPr lang="it-IT" sz="1700" dirty="0" smtClean="0">
                          <a:solidFill>
                            <a:schemeClr val="tx1"/>
                          </a:solidFill>
                          <a:latin typeface="Arial" panose="020B0604020202020204" pitchFamily="34" charset="0"/>
                          <a:cs typeface="Arial" panose="020B0604020202020204" pitchFamily="34" charset="0"/>
                        </a:rPr>
                        <a:t>Quante persone viaggiano mediamente sulla tua auto, autista compreso?</a:t>
                      </a:r>
                      <a:endParaRPr lang="it-IT" sz="1700" dirty="0">
                        <a:solidFill>
                          <a:schemeClr val="tx1"/>
                        </a:solidFill>
                        <a:latin typeface="Arial" panose="020B0604020202020204" pitchFamily="34" charset="0"/>
                        <a:cs typeface="Arial" panose="020B0604020202020204" pitchFamily="34"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AC6"/>
                    </a:solidFill>
                  </a:tcPr>
                </a:tc>
                <a:tc hMerge="1">
                  <a:txBody>
                    <a:bodyPr/>
                    <a:lstStyle/>
                    <a:p>
                      <a:endParaRPr lang="it-IT" sz="1700" dirty="0">
                        <a:solidFill>
                          <a:schemeClr val="tx1"/>
                        </a:solidFill>
                        <a:latin typeface="Arial" panose="020B0604020202020204" pitchFamily="34" charset="0"/>
                        <a:cs typeface="Arial" panose="020B0604020202020204" pitchFamily="34"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AC6"/>
                    </a:solidFill>
                  </a:tcPr>
                </a:tc>
                <a:extLst>
                  <a:ext uri="{0D108BD9-81ED-4DB2-BD59-A6C34878D82A}">
                    <a16:rowId xmlns:a16="http://schemas.microsoft.com/office/drawing/2014/main" val="3447967644"/>
                  </a:ext>
                </a:extLst>
              </a:tr>
              <a:tr h="604646">
                <a:tc>
                  <a:txBody>
                    <a:bodyPr/>
                    <a:lstStyle/>
                    <a:p>
                      <a:endParaRPr lang="it-IT" sz="170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it-IT" sz="1700" dirty="0">
                        <a:solidFill>
                          <a:schemeClr val="tx1"/>
                        </a:solidFill>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sz="1700" dirty="0" smtClean="0">
                          <a:solidFill>
                            <a:schemeClr val="tx1"/>
                          </a:solidFill>
                          <a:latin typeface="Arial" panose="020B0604020202020204" pitchFamily="34" charset="0"/>
                          <a:cs typeface="Arial" panose="020B0604020202020204" pitchFamily="34" charset="0"/>
                        </a:rPr>
                        <a:t>N° di persone: …..…………….</a:t>
                      </a:r>
                      <a:endParaRPr lang="it-IT" sz="1700" baseline="0" dirty="0">
                        <a:solidFill>
                          <a:schemeClr val="tx1"/>
                        </a:solidFill>
                        <a:latin typeface="Arial" panose="020B0604020202020204" pitchFamily="34" charset="0"/>
                        <a:cs typeface="Arial" panose="020B0604020202020204" pitchFamily="34"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61122202"/>
                  </a:ext>
                </a:extLst>
              </a:tr>
            </a:tbl>
          </a:graphicData>
        </a:graphic>
      </p:graphicFrame>
      <p:sp>
        <p:nvSpPr>
          <p:cNvPr id="6" name="Rettangolo 5"/>
          <p:cNvSpPr/>
          <p:nvPr/>
        </p:nvSpPr>
        <p:spPr>
          <a:xfrm>
            <a:off x="4283968" y="654116"/>
            <a:ext cx="4464496" cy="1138773"/>
          </a:xfrm>
          <a:prstGeom prst="rect">
            <a:avLst/>
          </a:prstGeom>
        </p:spPr>
        <p:txBody>
          <a:bodyPr wrap="square">
            <a:spAutoFit/>
          </a:bodyPr>
          <a:lstStyle/>
          <a:p>
            <a:pPr algn="just">
              <a:defRPr/>
            </a:pPr>
            <a:r>
              <a:rPr lang="it-IT" sz="1700" kern="50" dirty="0" smtClean="0">
                <a:ea typeface="SimSun" panose="02010600030101010101" pitchFamily="2" charset="-122"/>
              </a:rPr>
              <a:t>La prima domanda serve a capire quante persone viaggiano sull’auto in modo da valutare correttamente le emissioni pro capite.</a:t>
            </a:r>
          </a:p>
        </p:txBody>
      </p:sp>
      <p:graphicFrame>
        <p:nvGraphicFramePr>
          <p:cNvPr id="7" name="Tabella 6"/>
          <p:cNvGraphicFramePr>
            <a:graphicFrameLocks noGrp="1"/>
          </p:cNvGraphicFramePr>
          <p:nvPr>
            <p:extLst>
              <p:ext uri="{D42A27DB-BD31-4B8C-83A1-F6EECF244321}">
                <p14:modId xmlns:p14="http://schemas.microsoft.com/office/powerpoint/2010/main" val="310183123"/>
              </p:ext>
            </p:extLst>
          </p:nvPr>
        </p:nvGraphicFramePr>
        <p:xfrm>
          <a:off x="179512" y="2492896"/>
          <a:ext cx="4104456" cy="2884904"/>
        </p:xfrm>
        <a:graphic>
          <a:graphicData uri="http://schemas.openxmlformats.org/drawingml/2006/table">
            <a:tbl>
              <a:tblPr firstRow="1" bandRow="1">
                <a:tableStyleId>{5C22544A-7EE6-4342-B048-85BDC9FD1C3A}</a:tableStyleId>
              </a:tblPr>
              <a:tblGrid>
                <a:gridCol w="432048">
                  <a:extLst>
                    <a:ext uri="{9D8B030D-6E8A-4147-A177-3AD203B41FA5}">
                      <a16:colId xmlns:a16="http://schemas.microsoft.com/office/drawing/2014/main" val="2171417590"/>
                    </a:ext>
                  </a:extLst>
                </a:gridCol>
                <a:gridCol w="489856">
                  <a:extLst>
                    <a:ext uri="{9D8B030D-6E8A-4147-A177-3AD203B41FA5}">
                      <a16:colId xmlns:a16="http://schemas.microsoft.com/office/drawing/2014/main" val="2928950902"/>
                    </a:ext>
                  </a:extLst>
                </a:gridCol>
                <a:gridCol w="3182552">
                  <a:extLst>
                    <a:ext uri="{9D8B030D-6E8A-4147-A177-3AD203B41FA5}">
                      <a16:colId xmlns:a16="http://schemas.microsoft.com/office/drawing/2014/main" val="4097070187"/>
                    </a:ext>
                  </a:extLst>
                </a:gridCol>
              </a:tblGrid>
              <a:tr h="576064">
                <a:tc>
                  <a:txBody>
                    <a:bodyPr/>
                    <a:lstStyle/>
                    <a:p>
                      <a:r>
                        <a:rPr lang="it-IT" sz="1700" dirty="0">
                          <a:solidFill>
                            <a:schemeClr val="tx1"/>
                          </a:solidFill>
                          <a:latin typeface="Arial" panose="020B0604020202020204" pitchFamily="34" charset="0"/>
                          <a:cs typeface="Arial" panose="020B0604020202020204" pitchFamily="34" charset="0"/>
                        </a:rPr>
                        <a:t>2)</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AC6"/>
                    </a:solidFill>
                  </a:tcPr>
                </a:tc>
                <a:tc gridSpan="2">
                  <a:txBody>
                    <a:bodyPr/>
                    <a:lstStyle/>
                    <a:p>
                      <a:r>
                        <a:rPr lang="it-IT" sz="1700" dirty="0">
                          <a:solidFill>
                            <a:schemeClr val="tx1"/>
                          </a:solidFill>
                          <a:latin typeface="Arial" panose="020B0604020202020204" pitchFamily="34" charset="0"/>
                          <a:cs typeface="Arial" panose="020B0604020202020204" pitchFamily="34" charset="0"/>
                        </a:rPr>
                        <a:t>Hai uno o più veicoli privati o usi solo il trasporto pubblico?</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AC6"/>
                    </a:solidFill>
                  </a:tcPr>
                </a:tc>
                <a:tc hMerge="1">
                  <a:txBody>
                    <a:bodyPr/>
                    <a:lstStyle/>
                    <a:p>
                      <a:endParaRPr lang="it-IT" sz="1700" dirty="0">
                        <a:solidFill>
                          <a:schemeClr val="tx1"/>
                        </a:solidFill>
                        <a:latin typeface="Arial" panose="020B0604020202020204" pitchFamily="34" charset="0"/>
                        <a:cs typeface="Arial" panose="020B0604020202020204" pitchFamily="34"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AC6"/>
                    </a:solidFill>
                  </a:tcPr>
                </a:tc>
                <a:extLst>
                  <a:ext uri="{0D108BD9-81ED-4DB2-BD59-A6C34878D82A}">
                    <a16:rowId xmlns:a16="http://schemas.microsoft.com/office/drawing/2014/main" val="3447967644"/>
                  </a:ext>
                </a:extLst>
              </a:tr>
              <a:tr h="398512">
                <a:tc>
                  <a:txBody>
                    <a:bodyPr/>
                    <a:lstStyle/>
                    <a:p>
                      <a:endParaRPr lang="it-IT" sz="170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sz="1700" dirty="0">
                          <a:solidFill>
                            <a:schemeClr val="tx1"/>
                          </a:solidFill>
                          <a:latin typeface="Arial" panose="020B0604020202020204" pitchFamily="34" charset="0"/>
                          <a:cs typeface="Arial" panose="020B0604020202020204" pitchFamily="34" charset="0"/>
                          <a:sym typeface="Wingdings" panose="05000000000000000000" pitchFamily="2" charset="2"/>
                        </a:rPr>
                        <a:t></a:t>
                      </a:r>
                      <a:endParaRPr lang="it-IT" sz="1700" dirty="0">
                        <a:solidFill>
                          <a:schemeClr val="tx1"/>
                        </a:solidFill>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sz="1700" dirty="0">
                          <a:solidFill>
                            <a:schemeClr val="tx1"/>
                          </a:solidFill>
                          <a:latin typeface="Arial" panose="020B0604020202020204" pitchFamily="34" charset="0"/>
                          <a:cs typeface="Arial" panose="020B0604020202020204" pitchFamily="34" charset="0"/>
                        </a:rPr>
                        <a:t>Sì, ho un’auto elettrica</a:t>
                      </a:r>
                      <a:endParaRPr lang="it-IT" sz="1700" baseline="0" dirty="0">
                        <a:solidFill>
                          <a:schemeClr val="tx1"/>
                        </a:solidFill>
                        <a:latin typeface="Arial" panose="020B0604020202020204" pitchFamily="34" charset="0"/>
                        <a:cs typeface="Arial" panose="020B0604020202020204" pitchFamily="34"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61122202"/>
                  </a:ext>
                </a:extLst>
              </a:tr>
              <a:tr h="604646">
                <a:tc>
                  <a:txBody>
                    <a:bodyPr/>
                    <a:lstStyle/>
                    <a:p>
                      <a:endParaRPr lang="it-IT" sz="170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sz="1700" dirty="0">
                          <a:solidFill>
                            <a:schemeClr val="tx1"/>
                          </a:solidFill>
                          <a:latin typeface="Arial" panose="020B0604020202020204" pitchFamily="34" charset="0"/>
                          <a:cs typeface="Arial" panose="020B0604020202020204" pitchFamily="34" charset="0"/>
                          <a:sym typeface="Wingdings" panose="05000000000000000000" pitchFamily="2" charset="2"/>
                        </a:rPr>
                        <a:t></a:t>
                      </a:r>
                      <a:endParaRPr lang="it-IT" sz="1700" dirty="0">
                        <a:solidFill>
                          <a:schemeClr val="tx1"/>
                        </a:solidFill>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sz="1700" baseline="0" dirty="0">
                          <a:solidFill>
                            <a:schemeClr val="tx1"/>
                          </a:solidFill>
                          <a:latin typeface="Arial" panose="020B0604020202020204" pitchFamily="34" charset="0"/>
                          <a:cs typeface="Arial" panose="020B0604020202020204" pitchFamily="34" charset="0"/>
                        </a:rPr>
                        <a:t>Sì, ho un’auto o moto a combustibile fossile</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81169986"/>
                  </a:ext>
                </a:extLst>
              </a:tr>
              <a:tr h="398512">
                <a:tc>
                  <a:txBody>
                    <a:bodyPr/>
                    <a:lstStyle/>
                    <a:p>
                      <a:endParaRPr lang="it-IT" sz="170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sz="1700" dirty="0">
                          <a:solidFill>
                            <a:schemeClr val="tx1"/>
                          </a:solidFill>
                          <a:latin typeface="Arial" panose="020B0604020202020204" pitchFamily="34" charset="0"/>
                          <a:cs typeface="Arial" panose="020B0604020202020204" pitchFamily="34" charset="0"/>
                          <a:sym typeface="Wingdings" panose="05000000000000000000" pitchFamily="2" charset="2"/>
                        </a:rPr>
                        <a:t></a:t>
                      </a:r>
                      <a:endParaRPr lang="it-IT" sz="1700" dirty="0">
                        <a:solidFill>
                          <a:schemeClr val="tx1"/>
                        </a:solidFill>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sz="1700" baseline="0" dirty="0">
                          <a:solidFill>
                            <a:schemeClr val="tx1"/>
                          </a:solidFill>
                          <a:latin typeface="Arial" panose="020B0604020202020204" pitchFamily="34" charset="0"/>
                          <a:cs typeface="Arial" panose="020B0604020202020204" pitchFamily="34" charset="0"/>
                        </a:rPr>
                        <a:t>Sì, ho </a:t>
                      </a:r>
                      <a:r>
                        <a:rPr lang="it-IT" sz="1700" baseline="0" dirty="0" smtClean="0">
                          <a:solidFill>
                            <a:schemeClr val="tx1"/>
                          </a:solidFill>
                          <a:latin typeface="Arial" panose="020B0604020202020204" pitchFamily="34" charset="0"/>
                          <a:cs typeface="Arial" panose="020B0604020202020204" pitchFamily="34" charset="0"/>
                        </a:rPr>
                        <a:t>un’auto ibrida/plug-in</a:t>
                      </a:r>
                      <a:endParaRPr lang="it-IT" sz="1700" baseline="0" dirty="0">
                        <a:solidFill>
                          <a:schemeClr val="tx1"/>
                        </a:solidFill>
                        <a:latin typeface="Arial" panose="020B0604020202020204" pitchFamily="34" charset="0"/>
                        <a:cs typeface="Arial" panose="020B0604020202020204" pitchFamily="34"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72925016"/>
                  </a:ext>
                </a:extLst>
              </a:tr>
              <a:tr h="604646">
                <a:tc>
                  <a:txBody>
                    <a:bodyPr/>
                    <a:lstStyle/>
                    <a:p>
                      <a:endParaRPr lang="it-IT" sz="170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sz="1700" dirty="0">
                          <a:solidFill>
                            <a:schemeClr val="tx1"/>
                          </a:solidFill>
                          <a:latin typeface="Arial" panose="020B0604020202020204" pitchFamily="34" charset="0"/>
                          <a:cs typeface="Arial" panose="020B0604020202020204" pitchFamily="34" charset="0"/>
                          <a:sym typeface="Wingdings" panose="05000000000000000000" pitchFamily="2" charset="2"/>
                        </a:rPr>
                        <a:t></a:t>
                      </a:r>
                      <a:endParaRPr lang="it-IT" sz="1700" dirty="0">
                        <a:solidFill>
                          <a:schemeClr val="tx1"/>
                        </a:solidFill>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sz="1700" baseline="0" dirty="0">
                          <a:solidFill>
                            <a:schemeClr val="tx1"/>
                          </a:solidFill>
                          <a:latin typeface="Arial" panose="020B0604020202020204" pitchFamily="34" charset="0"/>
                          <a:cs typeface="Arial" panose="020B0604020202020204" pitchFamily="34" charset="0"/>
                        </a:rPr>
                        <a:t>No, mi muovo solo a piedi o con trasporto pubblico (voli/taxi inclusi)</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94686117"/>
                  </a:ext>
                </a:extLst>
              </a:tr>
            </a:tbl>
          </a:graphicData>
        </a:graphic>
      </p:graphicFrame>
      <p:sp>
        <p:nvSpPr>
          <p:cNvPr id="8" name="Rettangolo 7"/>
          <p:cNvSpPr/>
          <p:nvPr/>
        </p:nvSpPr>
        <p:spPr>
          <a:xfrm>
            <a:off x="4355976" y="2460665"/>
            <a:ext cx="4464496" cy="3754874"/>
          </a:xfrm>
          <a:prstGeom prst="rect">
            <a:avLst/>
          </a:prstGeom>
        </p:spPr>
        <p:txBody>
          <a:bodyPr wrap="square">
            <a:spAutoFit/>
          </a:bodyPr>
          <a:lstStyle/>
          <a:p>
            <a:pPr algn="just">
              <a:defRPr/>
            </a:pPr>
            <a:r>
              <a:rPr lang="it-IT" sz="1700" kern="50" dirty="0">
                <a:ea typeface="SimSun" panose="02010600030101010101" pitchFamily="2" charset="-122"/>
              </a:rPr>
              <a:t>La seconda domanda entra nel merito dei mezzi che si utilizzano per muoversi.</a:t>
            </a:r>
          </a:p>
          <a:p>
            <a:pPr algn="just">
              <a:defRPr/>
            </a:pPr>
            <a:r>
              <a:rPr lang="it-IT" sz="1700" kern="50" dirty="0">
                <a:ea typeface="SimSun" panose="02010600030101010101" pitchFamily="2" charset="-122"/>
              </a:rPr>
              <a:t>Se si è in possesso di un’auto elettrica le emissioni sono nulle.</a:t>
            </a:r>
          </a:p>
          <a:p>
            <a:pPr algn="just">
              <a:defRPr/>
            </a:pPr>
            <a:r>
              <a:rPr lang="it-IT" sz="1700" kern="50" dirty="0">
                <a:ea typeface="SimSun" panose="02010600030101010101" pitchFamily="2" charset="-122"/>
              </a:rPr>
              <a:t>Se si è in possesso di un’auto a combustibile fossile </a:t>
            </a:r>
            <a:r>
              <a:rPr lang="it-IT" sz="1700" kern="50" dirty="0" smtClean="0">
                <a:ea typeface="SimSun" panose="02010600030101010101" pitchFamily="2" charset="-122"/>
              </a:rPr>
              <a:t>o ibrida/plug-in, nelle </a:t>
            </a:r>
            <a:r>
              <a:rPr lang="it-IT" sz="1700" kern="50" dirty="0">
                <a:ea typeface="SimSun" panose="02010600030101010101" pitchFamily="2" charset="-122"/>
              </a:rPr>
              <a:t>successive domande si determinano le emissioni in base alle spese mensili per il combustibile o in base ai chilometri percorsi in un anno.</a:t>
            </a:r>
          </a:p>
          <a:p>
            <a:pPr algn="just">
              <a:defRPr/>
            </a:pPr>
            <a:r>
              <a:rPr lang="it-IT" sz="1700" kern="50" dirty="0">
                <a:ea typeface="SimSun" panose="02010600030101010101" pitchFamily="2" charset="-122"/>
              </a:rPr>
              <a:t>Se si utilizzano i mezzi pubblici nelle successive domande si calcolano le relative emissioni.</a:t>
            </a:r>
          </a:p>
          <a:p>
            <a:pPr algn="just">
              <a:defRPr/>
            </a:pPr>
            <a:endParaRPr lang="it-IT" sz="1700" kern="50" dirty="0">
              <a:ea typeface="SimSun" panose="02010600030101010101" pitchFamily="2" charset="-122"/>
            </a:endParaRPr>
          </a:p>
        </p:txBody>
      </p:sp>
      <p:pic>
        <p:nvPicPr>
          <p:cNvPr id="9" name="Immagine 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5496" y="22632"/>
            <a:ext cx="600569" cy="598056"/>
          </a:xfrm>
          <a:prstGeom prst="rect">
            <a:avLst/>
          </a:prstGeom>
        </p:spPr>
      </p:pic>
    </p:spTree>
    <p:extLst>
      <p:ext uri="{BB962C8B-B14F-4D97-AF65-F5344CB8AC3E}">
        <p14:creationId xmlns:p14="http://schemas.microsoft.com/office/powerpoint/2010/main" val="33376896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3"/>
          <p:cNvSpPr txBox="1">
            <a:spLocks/>
          </p:cNvSpPr>
          <p:nvPr/>
        </p:nvSpPr>
        <p:spPr bwMode="auto">
          <a:xfrm>
            <a:off x="7010400" y="111547"/>
            <a:ext cx="2133600" cy="365125"/>
          </a:xfrm>
          <a:prstGeom prst="rect">
            <a:avLst/>
          </a:prstGeom>
          <a:noFill/>
          <a:ln w="9525">
            <a:noFill/>
            <a:miter lim="800000"/>
            <a:headEnd/>
            <a:tailEnd/>
          </a:ln>
        </p:spPr>
        <p:txBody>
          <a:bodyPr anchor="ctr"/>
          <a:lstStyle/>
          <a:p>
            <a:pPr algn="r" eaLnBrk="1" hangingPunct="1"/>
            <a:fld id="{5BB73F92-B833-44D6-A6E4-1043483ED71A}" type="slidenum">
              <a:rPr lang="it-IT" altLang="it-CH" sz="1200">
                <a:solidFill>
                  <a:srgbClr val="898989"/>
                </a:solidFill>
                <a:latin typeface="Calibri" pitchFamily="34" charset="0"/>
              </a:rPr>
              <a:pPr algn="r" eaLnBrk="1" hangingPunct="1"/>
              <a:t>17</a:t>
            </a:fld>
            <a:endParaRPr lang="it-IT" altLang="it-CH" sz="1200" dirty="0">
              <a:solidFill>
                <a:srgbClr val="898989"/>
              </a:solidFill>
              <a:latin typeface="Calibri" pitchFamily="34" charset="0"/>
            </a:endParaRPr>
          </a:p>
        </p:txBody>
      </p:sp>
      <p:sp>
        <p:nvSpPr>
          <p:cNvPr id="5" name="Rettangolo 4"/>
          <p:cNvSpPr/>
          <p:nvPr/>
        </p:nvSpPr>
        <p:spPr>
          <a:xfrm>
            <a:off x="0" y="581199"/>
            <a:ext cx="9144000" cy="615553"/>
          </a:xfrm>
          <a:prstGeom prst="rect">
            <a:avLst/>
          </a:prstGeom>
        </p:spPr>
        <p:txBody>
          <a:bodyPr wrap="square">
            <a:spAutoFit/>
          </a:bodyPr>
          <a:lstStyle/>
          <a:p>
            <a:pPr algn="just">
              <a:defRPr/>
            </a:pPr>
            <a:r>
              <a:rPr lang="it-IT" sz="1700" kern="50" dirty="0" smtClean="0">
                <a:ea typeface="SimSun" panose="02010600030101010101" pitchFamily="2" charset="-122"/>
              </a:rPr>
              <a:t>Conoscendo </a:t>
            </a:r>
            <a:r>
              <a:rPr lang="it-IT" sz="1700" kern="50" dirty="0">
                <a:ea typeface="SimSun" panose="02010600030101010101" pitchFamily="2" charset="-122"/>
              </a:rPr>
              <a:t>quanto si spende mensilmente per l’acquisto del combustibile è possibile determinare le emissioni di gas serra in base al combustibile utilizzato.</a:t>
            </a:r>
          </a:p>
        </p:txBody>
      </p:sp>
      <p:graphicFrame>
        <p:nvGraphicFramePr>
          <p:cNvPr id="7" name="Tabella 6"/>
          <p:cNvGraphicFramePr>
            <a:graphicFrameLocks noGrp="1"/>
          </p:cNvGraphicFramePr>
          <p:nvPr>
            <p:extLst>
              <p:ext uri="{D42A27DB-BD31-4B8C-83A1-F6EECF244321}">
                <p14:modId xmlns:p14="http://schemas.microsoft.com/office/powerpoint/2010/main" val="465782354"/>
              </p:ext>
            </p:extLst>
          </p:nvPr>
        </p:nvGraphicFramePr>
        <p:xfrm>
          <a:off x="17986" y="1193160"/>
          <a:ext cx="9018513" cy="2595880"/>
        </p:xfrm>
        <a:graphic>
          <a:graphicData uri="http://schemas.openxmlformats.org/drawingml/2006/table">
            <a:tbl>
              <a:tblPr firstRow="1" bandRow="1">
                <a:tableStyleId>{5C22544A-7EE6-4342-B048-85BDC9FD1C3A}</a:tableStyleId>
              </a:tblPr>
              <a:tblGrid>
                <a:gridCol w="1529678">
                  <a:extLst>
                    <a:ext uri="{9D8B030D-6E8A-4147-A177-3AD203B41FA5}">
                      <a16:colId xmlns:a16="http://schemas.microsoft.com/office/drawing/2014/main" val="2585387901"/>
                    </a:ext>
                  </a:extLst>
                </a:gridCol>
                <a:gridCol w="1224136">
                  <a:extLst>
                    <a:ext uri="{9D8B030D-6E8A-4147-A177-3AD203B41FA5}">
                      <a16:colId xmlns:a16="http://schemas.microsoft.com/office/drawing/2014/main" val="486300771"/>
                    </a:ext>
                  </a:extLst>
                </a:gridCol>
                <a:gridCol w="1111263">
                  <a:extLst>
                    <a:ext uri="{9D8B030D-6E8A-4147-A177-3AD203B41FA5}">
                      <a16:colId xmlns:a16="http://schemas.microsoft.com/office/drawing/2014/main" val="2130492207"/>
                    </a:ext>
                  </a:extLst>
                </a:gridCol>
                <a:gridCol w="1288359">
                  <a:extLst>
                    <a:ext uri="{9D8B030D-6E8A-4147-A177-3AD203B41FA5}">
                      <a16:colId xmlns:a16="http://schemas.microsoft.com/office/drawing/2014/main" val="3784881246"/>
                    </a:ext>
                  </a:extLst>
                </a:gridCol>
                <a:gridCol w="1288359">
                  <a:extLst>
                    <a:ext uri="{9D8B030D-6E8A-4147-A177-3AD203B41FA5}">
                      <a16:colId xmlns:a16="http://schemas.microsoft.com/office/drawing/2014/main" val="1953803685"/>
                    </a:ext>
                  </a:extLst>
                </a:gridCol>
                <a:gridCol w="1288359">
                  <a:extLst>
                    <a:ext uri="{9D8B030D-6E8A-4147-A177-3AD203B41FA5}">
                      <a16:colId xmlns:a16="http://schemas.microsoft.com/office/drawing/2014/main" val="265333722"/>
                    </a:ext>
                  </a:extLst>
                </a:gridCol>
                <a:gridCol w="1288359">
                  <a:extLst>
                    <a:ext uri="{9D8B030D-6E8A-4147-A177-3AD203B41FA5}">
                      <a16:colId xmlns:a16="http://schemas.microsoft.com/office/drawing/2014/main" val="1870666513"/>
                    </a:ext>
                  </a:extLst>
                </a:gridCol>
              </a:tblGrid>
              <a:tr h="370840">
                <a:tc gridSpan="7">
                  <a:txBody>
                    <a:bodyPr/>
                    <a:lstStyle/>
                    <a:p>
                      <a:pPr algn="l"/>
                      <a:r>
                        <a:rPr lang="it-IT" dirty="0" smtClean="0">
                          <a:solidFill>
                            <a:sysClr val="windowText" lastClr="000000"/>
                          </a:solidFill>
                        </a:rPr>
                        <a:t>3a) Quanto spendi ogni per mese per l’acquisto del combustibile</a:t>
                      </a:r>
                      <a:r>
                        <a:rPr lang="it-IT" baseline="0" dirty="0" smtClean="0">
                          <a:solidFill>
                            <a:sysClr val="windowText" lastClr="000000"/>
                          </a:solidFill>
                        </a:rPr>
                        <a:t> per la tua auto</a:t>
                      </a:r>
                      <a:r>
                        <a:rPr lang="it-IT" dirty="0" smtClean="0">
                          <a:solidFill>
                            <a:sysClr val="windowText" lastClr="000000"/>
                          </a:solidFill>
                        </a:rPr>
                        <a:t>?</a:t>
                      </a:r>
                      <a:endParaRPr lang="it-IT"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AC6"/>
                    </a:solidFill>
                  </a:tcPr>
                </a:tc>
                <a:tc hMerge="1">
                  <a:txBody>
                    <a:bodyPr/>
                    <a:lstStyle/>
                    <a:p>
                      <a:pPr algn="ctr"/>
                      <a:endParaRPr lang="it-IT" sz="1200"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AC6"/>
                    </a:solidFill>
                  </a:tcPr>
                </a:tc>
                <a:tc hMerge="1">
                  <a:txBody>
                    <a:bodyPr/>
                    <a:lstStyle/>
                    <a:p>
                      <a:pPr algn="ctr"/>
                      <a:endParaRPr lang="it-IT"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AC6"/>
                    </a:solidFill>
                  </a:tcPr>
                </a:tc>
                <a:tc hMerge="1">
                  <a:txBody>
                    <a:bodyPr/>
                    <a:lstStyle/>
                    <a:p>
                      <a:pPr algn="ctr"/>
                      <a:endParaRPr lang="it-IT"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AC6"/>
                    </a:solidFill>
                  </a:tcPr>
                </a:tc>
                <a:tc hMerge="1">
                  <a:txBody>
                    <a:bodyPr/>
                    <a:lstStyle/>
                    <a:p>
                      <a:pPr algn="ctr"/>
                      <a:endParaRPr lang="it-IT"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AC6"/>
                    </a:solidFill>
                  </a:tcPr>
                </a:tc>
                <a:tc hMerge="1">
                  <a:txBody>
                    <a:bodyPr/>
                    <a:lstStyle/>
                    <a:p>
                      <a:pPr algn="ctr"/>
                      <a:endParaRPr lang="it-IT"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AC6"/>
                    </a:solidFill>
                  </a:tcPr>
                </a:tc>
                <a:tc hMerge="1">
                  <a:txBody>
                    <a:bodyPr/>
                    <a:lstStyle/>
                    <a:p>
                      <a:pPr algn="ctr"/>
                      <a:endParaRPr lang="it-IT"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AC6"/>
                    </a:solidFill>
                  </a:tcPr>
                </a:tc>
                <a:extLst>
                  <a:ext uri="{0D108BD9-81ED-4DB2-BD59-A6C34878D82A}">
                    <a16:rowId xmlns:a16="http://schemas.microsoft.com/office/drawing/2014/main" val="3773255276"/>
                  </a:ext>
                </a:extLst>
              </a:tr>
              <a:tr h="370840">
                <a:tc>
                  <a:txBody>
                    <a:bodyPr/>
                    <a:lstStyle/>
                    <a:p>
                      <a:pPr algn="ctr"/>
                      <a:r>
                        <a:rPr lang="it-IT" dirty="0">
                          <a:solidFill>
                            <a:sysClr val="windowText" lastClr="000000"/>
                          </a:solidFill>
                        </a:rPr>
                        <a:t>Combustibile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AC6"/>
                    </a:solidFill>
                  </a:tcPr>
                </a:tc>
                <a:tc>
                  <a:txBody>
                    <a:bodyPr/>
                    <a:lstStyle/>
                    <a:p>
                      <a:pPr algn="ctr"/>
                      <a:r>
                        <a:rPr lang="it-IT" sz="1200" dirty="0">
                          <a:solidFill>
                            <a:sysClr val="windowText" lastClr="000000"/>
                          </a:solidFill>
                        </a:rPr>
                        <a:t>Non uso questo tipo di combustibile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AC6"/>
                    </a:solidFill>
                  </a:tcPr>
                </a:tc>
                <a:tc>
                  <a:txBody>
                    <a:bodyPr/>
                    <a:lstStyle/>
                    <a:p>
                      <a:pPr algn="ctr"/>
                      <a:r>
                        <a:rPr lang="it-IT" dirty="0">
                          <a:solidFill>
                            <a:sysClr val="windowText" lastClr="000000"/>
                          </a:solidFill>
                        </a:rPr>
                        <a:t>1-20 €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AC6"/>
                    </a:solidFill>
                  </a:tcPr>
                </a:tc>
                <a:tc>
                  <a:txBody>
                    <a:bodyPr/>
                    <a:lstStyle/>
                    <a:p>
                      <a:pPr algn="ctr"/>
                      <a:r>
                        <a:rPr lang="it-IT" dirty="0">
                          <a:solidFill>
                            <a:sysClr val="windowText" lastClr="000000"/>
                          </a:solidFill>
                        </a:rPr>
                        <a:t>21-60 €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AC6"/>
                    </a:solidFill>
                  </a:tcPr>
                </a:tc>
                <a:tc>
                  <a:txBody>
                    <a:bodyPr/>
                    <a:lstStyle/>
                    <a:p>
                      <a:pPr algn="ctr"/>
                      <a:r>
                        <a:rPr lang="it-IT" dirty="0">
                          <a:solidFill>
                            <a:sysClr val="windowText" lastClr="000000"/>
                          </a:solidFill>
                        </a:rPr>
                        <a:t>61-100 €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AC6"/>
                    </a:solidFill>
                  </a:tcPr>
                </a:tc>
                <a:tc>
                  <a:txBody>
                    <a:bodyPr/>
                    <a:lstStyle/>
                    <a:p>
                      <a:pPr algn="ctr"/>
                      <a:r>
                        <a:rPr lang="it-IT" dirty="0">
                          <a:solidFill>
                            <a:sysClr val="windowText" lastClr="000000"/>
                          </a:solidFill>
                        </a:rPr>
                        <a:t>101-150 €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AC6"/>
                    </a:solidFill>
                  </a:tcPr>
                </a:tc>
                <a:tc>
                  <a:txBody>
                    <a:bodyPr/>
                    <a:lstStyle/>
                    <a:p>
                      <a:pPr algn="ctr"/>
                      <a:r>
                        <a:rPr lang="it-IT" dirty="0">
                          <a:solidFill>
                            <a:sysClr val="windowText" lastClr="000000"/>
                          </a:solidFill>
                        </a:rPr>
                        <a:t>151-200 €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AC6"/>
                    </a:solidFill>
                  </a:tcPr>
                </a:tc>
                <a:extLst>
                  <a:ext uri="{0D108BD9-81ED-4DB2-BD59-A6C34878D82A}">
                    <a16:rowId xmlns:a16="http://schemas.microsoft.com/office/drawing/2014/main" val="475475361"/>
                  </a:ext>
                </a:extLst>
              </a:tr>
              <a:tr h="370840">
                <a:tc>
                  <a:txBody>
                    <a:bodyPr/>
                    <a:lstStyle/>
                    <a:p>
                      <a:pPr algn="ctr"/>
                      <a:r>
                        <a:rPr lang="it-IT" dirty="0">
                          <a:solidFill>
                            <a:sysClr val="windowText" lastClr="000000"/>
                          </a:solidFill>
                        </a:rPr>
                        <a:t>Benzina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it-IT" sz="2000" dirty="0">
                          <a:solidFill>
                            <a:sysClr val="windowText" lastClr="000000"/>
                          </a:solidFill>
                          <a:sym typeface="Wingdings" panose="05000000000000000000" pitchFamily="2" charset="2"/>
                        </a:rPr>
                        <a:t></a:t>
                      </a:r>
                      <a:endParaRPr lang="it-IT" sz="2000" dirty="0">
                        <a:solidFill>
                          <a:sysClr val="windowText" lastClr="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000" b="0" i="0" u="none" strike="noStrike" kern="1200" cap="none" spc="0" normalizeH="0" baseline="0" noProof="0" dirty="0">
                          <a:ln>
                            <a:noFill/>
                          </a:ln>
                          <a:solidFill>
                            <a:sysClr val="windowText" lastClr="000000"/>
                          </a:solidFill>
                          <a:effectLst/>
                          <a:uLnTx/>
                          <a:uFillTx/>
                          <a:latin typeface="Calibri"/>
                          <a:ea typeface="+mn-ea"/>
                          <a:cs typeface="+mn-cs"/>
                          <a:sym typeface="Wingdings" panose="05000000000000000000" pitchFamily="2" charset="2"/>
                        </a:rPr>
                        <a:t></a:t>
                      </a:r>
                      <a:endParaRPr kumimoji="0" lang="it-IT" sz="2000" b="0" i="0" u="none" strike="noStrike" kern="1200" cap="none" spc="0" normalizeH="0" baseline="0" noProof="0" dirty="0">
                        <a:ln>
                          <a:noFill/>
                        </a:ln>
                        <a:solidFill>
                          <a:sysClr val="windowText" lastClr="000000"/>
                        </a:solidFill>
                        <a:effectLst/>
                        <a:uLnTx/>
                        <a:uFillTx/>
                        <a:latin typeface="Calibri"/>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000" b="0" i="0" u="none" strike="noStrike" kern="1200" cap="none" spc="0" normalizeH="0" baseline="0" noProof="0" dirty="0">
                          <a:ln>
                            <a:noFill/>
                          </a:ln>
                          <a:solidFill>
                            <a:sysClr val="windowText" lastClr="000000"/>
                          </a:solidFill>
                          <a:effectLst/>
                          <a:uLnTx/>
                          <a:uFillTx/>
                          <a:latin typeface="Calibri"/>
                          <a:ea typeface="+mn-ea"/>
                          <a:cs typeface="+mn-cs"/>
                          <a:sym typeface="Wingdings" panose="05000000000000000000" pitchFamily="2" charset="2"/>
                        </a:rPr>
                        <a:t></a:t>
                      </a:r>
                      <a:endParaRPr kumimoji="0" lang="it-IT" sz="2000" b="0" i="0" u="none" strike="noStrike" kern="1200" cap="none" spc="0" normalizeH="0" baseline="0" noProof="0" dirty="0">
                        <a:ln>
                          <a:noFill/>
                        </a:ln>
                        <a:solidFill>
                          <a:sysClr val="windowText" lastClr="000000"/>
                        </a:solidFill>
                        <a:effectLst/>
                        <a:uLnTx/>
                        <a:uFillTx/>
                        <a:latin typeface="Calibri"/>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000" b="0" i="0" u="none" strike="noStrike" kern="1200" cap="none" spc="0" normalizeH="0" baseline="0" noProof="0" dirty="0">
                          <a:ln>
                            <a:noFill/>
                          </a:ln>
                          <a:solidFill>
                            <a:sysClr val="windowText" lastClr="000000"/>
                          </a:solidFill>
                          <a:effectLst/>
                          <a:uLnTx/>
                          <a:uFillTx/>
                          <a:latin typeface="Calibri"/>
                          <a:ea typeface="+mn-ea"/>
                          <a:cs typeface="+mn-cs"/>
                          <a:sym typeface="Wingdings" panose="05000000000000000000" pitchFamily="2" charset="2"/>
                        </a:rPr>
                        <a:t></a:t>
                      </a:r>
                      <a:endParaRPr kumimoji="0" lang="it-IT" sz="2000" b="0" i="0" u="none" strike="noStrike" kern="1200" cap="none" spc="0" normalizeH="0" baseline="0" noProof="0" dirty="0">
                        <a:ln>
                          <a:noFill/>
                        </a:ln>
                        <a:solidFill>
                          <a:sysClr val="windowText" lastClr="000000"/>
                        </a:solidFill>
                        <a:effectLst/>
                        <a:uLnTx/>
                        <a:uFillTx/>
                        <a:latin typeface="Calibri"/>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000" b="0" i="0" u="none" strike="noStrike" kern="1200" cap="none" spc="0" normalizeH="0" baseline="0" noProof="0" dirty="0">
                          <a:ln>
                            <a:noFill/>
                          </a:ln>
                          <a:solidFill>
                            <a:sysClr val="windowText" lastClr="000000"/>
                          </a:solidFill>
                          <a:effectLst/>
                          <a:uLnTx/>
                          <a:uFillTx/>
                          <a:latin typeface="Calibri"/>
                          <a:ea typeface="+mn-ea"/>
                          <a:cs typeface="+mn-cs"/>
                          <a:sym typeface="Wingdings" panose="05000000000000000000" pitchFamily="2" charset="2"/>
                        </a:rPr>
                        <a:t></a:t>
                      </a:r>
                      <a:endParaRPr kumimoji="0" lang="it-IT" sz="2000" b="0" i="0" u="none" strike="noStrike" kern="1200" cap="none" spc="0" normalizeH="0" baseline="0" noProof="0" dirty="0">
                        <a:ln>
                          <a:noFill/>
                        </a:ln>
                        <a:solidFill>
                          <a:sysClr val="windowText" lastClr="000000"/>
                        </a:solidFill>
                        <a:effectLst/>
                        <a:uLnTx/>
                        <a:uFillTx/>
                        <a:latin typeface="Calibri"/>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000" b="0" i="0" u="none" strike="noStrike" kern="1200" cap="none" spc="0" normalizeH="0" baseline="0" noProof="0" dirty="0">
                          <a:ln>
                            <a:noFill/>
                          </a:ln>
                          <a:solidFill>
                            <a:sysClr val="windowText" lastClr="000000"/>
                          </a:solidFill>
                          <a:effectLst/>
                          <a:uLnTx/>
                          <a:uFillTx/>
                          <a:latin typeface="Calibri"/>
                          <a:ea typeface="+mn-ea"/>
                          <a:cs typeface="+mn-cs"/>
                          <a:sym typeface="Wingdings" panose="05000000000000000000" pitchFamily="2" charset="2"/>
                        </a:rPr>
                        <a:t></a:t>
                      </a:r>
                      <a:endParaRPr kumimoji="0" lang="it-IT" sz="2000" b="0" i="0" u="none" strike="noStrike" kern="1200" cap="none" spc="0" normalizeH="0" baseline="0" noProof="0" dirty="0">
                        <a:ln>
                          <a:noFill/>
                        </a:ln>
                        <a:solidFill>
                          <a:sysClr val="windowText" lastClr="000000"/>
                        </a:solidFill>
                        <a:effectLst/>
                        <a:uLnTx/>
                        <a:uFillTx/>
                        <a:latin typeface="Calibri"/>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46011730"/>
                  </a:ext>
                </a:extLst>
              </a:tr>
              <a:tr h="370840">
                <a:tc>
                  <a:txBody>
                    <a:bodyPr/>
                    <a:lstStyle/>
                    <a:p>
                      <a:pPr algn="ctr"/>
                      <a:r>
                        <a:rPr lang="it-IT" dirty="0">
                          <a:solidFill>
                            <a:sysClr val="windowText" lastClr="000000"/>
                          </a:solidFill>
                        </a:rPr>
                        <a:t>Gasolio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it-IT" sz="2000" dirty="0">
                          <a:solidFill>
                            <a:sysClr val="windowText" lastClr="000000"/>
                          </a:solidFill>
                          <a:sym typeface="Wingdings" panose="05000000000000000000" pitchFamily="2" charset="2"/>
                        </a:rPr>
                        <a:t></a:t>
                      </a:r>
                      <a:endParaRPr lang="it-IT" sz="2000" dirty="0">
                        <a:solidFill>
                          <a:sysClr val="windowText" lastClr="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000" b="0" i="0" u="none" strike="noStrike" kern="1200" cap="none" spc="0" normalizeH="0" baseline="0" noProof="0" dirty="0">
                          <a:ln>
                            <a:noFill/>
                          </a:ln>
                          <a:solidFill>
                            <a:sysClr val="windowText" lastClr="000000"/>
                          </a:solidFill>
                          <a:effectLst/>
                          <a:uLnTx/>
                          <a:uFillTx/>
                          <a:latin typeface="Calibri"/>
                          <a:ea typeface="+mn-ea"/>
                          <a:cs typeface="+mn-cs"/>
                          <a:sym typeface="Wingdings" panose="05000000000000000000" pitchFamily="2" charset="2"/>
                        </a:rPr>
                        <a:t></a:t>
                      </a:r>
                      <a:endParaRPr kumimoji="0" lang="it-IT" sz="2000" b="0" i="0" u="none" strike="noStrike" kern="1200" cap="none" spc="0" normalizeH="0" baseline="0" noProof="0" dirty="0">
                        <a:ln>
                          <a:noFill/>
                        </a:ln>
                        <a:solidFill>
                          <a:sysClr val="windowText" lastClr="000000"/>
                        </a:solidFill>
                        <a:effectLst/>
                        <a:uLnTx/>
                        <a:uFillTx/>
                        <a:latin typeface="Calibri"/>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000" b="0" i="0" u="none" strike="noStrike" kern="1200" cap="none" spc="0" normalizeH="0" baseline="0" noProof="0" dirty="0">
                          <a:ln>
                            <a:noFill/>
                          </a:ln>
                          <a:solidFill>
                            <a:sysClr val="windowText" lastClr="000000"/>
                          </a:solidFill>
                          <a:effectLst/>
                          <a:uLnTx/>
                          <a:uFillTx/>
                          <a:latin typeface="Calibri"/>
                          <a:ea typeface="+mn-ea"/>
                          <a:cs typeface="+mn-cs"/>
                          <a:sym typeface="Wingdings" panose="05000000000000000000" pitchFamily="2" charset="2"/>
                        </a:rPr>
                        <a:t></a:t>
                      </a:r>
                      <a:endParaRPr kumimoji="0" lang="it-IT" sz="2000" b="0" i="0" u="none" strike="noStrike" kern="1200" cap="none" spc="0" normalizeH="0" baseline="0" noProof="0" dirty="0">
                        <a:ln>
                          <a:noFill/>
                        </a:ln>
                        <a:solidFill>
                          <a:sysClr val="windowText" lastClr="000000"/>
                        </a:solidFill>
                        <a:effectLst/>
                        <a:uLnTx/>
                        <a:uFillTx/>
                        <a:latin typeface="Calibri"/>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000" b="0" i="0" u="none" strike="noStrike" kern="1200" cap="none" spc="0" normalizeH="0" baseline="0" noProof="0" dirty="0">
                          <a:ln>
                            <a:noFill/>
                          </a:ln>
                          <a:solidFill>
                            <a:sysClr val="windowText" lastClr="000000"/>
                          </a:solidFill>
                          <a:effectLst/>
                          <a:uLnTx/>
                          <a:uFillTx/>
                          <a:latin typeface="Calibri"/>
                          <a:ea typeface="+mn-ea"/>
                          <a:cs typeface="+mn-cs"/>
                          <a:sym typeface="Wingdings" panose="05000000000000000000" pitchFamily="2" charset="2"/>
                        </a:rPr>
                        <a:t></a:t>
                      </a:r>
                      <a:endParaRPr kumimoji="0" lang="it-IT" sz="2000" b="0" i="0" u="none" strike="noStrike" kern="1200" cap="none" spc="0" normalizeH="0" baseline="0" noProof="0" dirty="0">
                        <a:ln>
                          <a:noFill/>
                        </a:ln>
                        <a:solidFill>
                          <a:sysClr val="windowText" lastClr="000000"/>
                        </a:solidFill>
                        <a:effectLst/>
                        <a:uLnTx/>
                        <a:uFillTx/>
                        <a:latin typeface="Calibri"/>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000" b="0" i="0" u="none" strike="noStrike" kern="1200" cap="none" spc="0" normalizeH="0" baseline="0" noProof="0" dirty="0">
                          <a:ln>
                            <a:noFill/>
                          </a:ln>
                          <a:solidFill>
                            <a:sysClr val="windowText" lastClr="000000"/>
                          </a:solidFill>
                          <a:effectLst/>
                          <a:uLnTx/>
                          <a:uFillTx/>
                          <a:latin typeface="Calibri"/>
                          <a:ea typeface="+mn-ea"/>
                          <a:cs typeface="+mn-cs"/>
                          <a:sym typeface="Wingdings" panose="05000000000000000000" pitchFamily="2" charset="2"/>
                        </a:rPr>
                        <a:t></a:t>
                      </a:r>
                      <a:endParaRPr kumimoji="0" lang="it-IT" sz="2000" b="0" i="0" u="none" strike="noStrike" kern="1200" cap="none" spc="0" normalizeH="0" baseline="0" noProof="0" dirty="0">
                        <a:ln>
                          <a:noFill/>
                        </a:ln>
                        <a:solidFill>
                          <a:sysClr val="windowText" lastClr="000000"/>
                        </a:solidFill>
                        <a:effectLst/>
                        <a:uLnTx/>
                        <a:uFillTx/>
                        <a:latin typeface="Calibri"/>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000" b="0" i="0" u="none" strike="noStrike" kern="1200" cap="none" spc="0" normalizeH="0" baseline="0" noProof="0" dirty="0">
                          <a:ln>
                            <a:noFill/>
                          </a:ln>
                          <a:solidFill>
                            <a:sysClr val="windowText" lastClr="000000"/>
                          </a:solidFill>
                          <a:effectLst/>
                          <a:uLnTx/>
                          <a:uFillTx/>
                          <a:latin typeface="Calibri"/>
                          <a:ea typeface="+mn-ea"/>
                          <a:cs typeface="+mn-cs"/>
                          <a:sym typeface="Wingdings" panose="05000000000000000000" pitchFamily="2" charset="2"/>
                        </a:rPr>
                        <a:t></a:t>
                      </a:r>
                      <a:endParaRPr kumimoji="0" lang="it-IT" sz="2000" b="0" i="0" u="none" strike="noStrike" kern="1200" cap="none" spc="0" normalizeH="0" baseline="0" noProof="0" dirty="0">
                        <a:ln>
                          <a:noFill/>
                        </a:ln>
                        <a:solidFill>
                          <a:sysClr val="windowText" lastClr="000000"/>
                        </a:solidFill>
                        <a:effectLst/>
                        <a:uLnTx/>
                        <a:uFillTx/>
                        <a:latin typeface="Calibri"/>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71805316"/>
                  </a:ext>
                </a:extLst>
              </a:tr>
              <a:tr h="370840">
                <a:tc>
                  <a:txBody>
                    <a:bodyPr/>
                    <a:lstStyle/>
                    <a:p>
                      <a:pPr algn="ctr"/>
                      <a:r>
                        <a:rPr lang="it-IT" dirty="0">
                          <a:solidFill>
                            <a:sysClr val="windowText" lastClr="000000"/>
                          </a:solidFill>
                        </a:rPr>
                        <a:t>GPL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it-IT" sz="2000" dirty="0">
                          <a:solidFill>
                            <a:sysClr val="windowText" lastClr="000000"/>
                          </a:solidFill>
                          <a:sym typeface="Wingdings" panose="05000000000000000000" pitchFamily="2" charset="2"/>
                        </a:rPr>
                        <a:t></a:t>
                      </a:r>
                      <a:endParaRPr lang="it-IT" sz="2000" dirty="0">
                        <a:solidFill>
                          <a:sysClr val="windowText" lastClr="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000" b="0" i="0" u="none" strike="noStrike" kern="1200" cap="none" spc="0" normalizeH="0" baseline="0" noProof="0" dirty="0">
                          <a:ln>
                            <a:noFill/>
                          </a:ln>
                          <a:solidFill>
                            <a:sysClr val="windowText" lastClr="000000"/>
                          </a:solidFill>
                          <a:effectLst/>
                          <a:uLnTx/>
                          <a:uFillTx/>
                          <a:latin typeface="Calibri"/>
                          <a:ea typeface="+mn-ea"/>
                          <a:cs typeface="+mn-cs"/>
                          <a:sym typeface="Wingdings" panose="05000000000000000000" pitchFamily="2" charset="2"/>
                        </a:rPr>
                        <a:t></a:t>
                      </a:r>
                      <a:endParaRPr kumimoji="0" lang="it-IT" sz="2000" b="0" i="0" u="none" strike="noStrike" kern="1200" cap="none" spc="0" normalizeH="0" baseline="0" noProof="0" dirty="0">
                        <a:ln>
                          <a:noFill/>
                        </a:ln>
                        <a:solidFill>
                          <a:sysClr val="windowText" lastClr="000000"/>
                        </a:solidFill>
                        <a:effectLst/>
                        <a:uLnTx/>
                        <a:uFillTx/>
                        <a:latin typeface="Calibri"/>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000" b="0" i="0" u="none" strike="noStrike" kern="1200" cap="none" spc="0" normalizeH="0" baseline="0" noProof="0" dirty="0">
                          <a:ln>
                            <a:noFill/>
                          </a:ln>
                          <a:solidFill>
                            <a:sysClr val="windowText" lastClr="000000"/>
                          </a:solidFill>
                          <a:effectLst/>
                          <a:uLnTx/>
                          <a:uFillTx/>
                          <a:latin typeface="Calibri"/>
                          <a:ea typeface="+mn-ea"/>
                          <a:cs typeface="+mn-cs"/>
                          <a:sym typeface="Wingdings" panose="05000000000000000000" pitchFamily="2" charset="2"/>
                        </a:rPr>
                        <a:t></a:t>
                      </a:r>
                      <a:endParaRPr kumimoji="0" lang="it-IT" sz="2000" b="0" i="0" u="none" strike="noStrike" kern="1200" cap="none" spc="0" normalizeH="0" baseline="0" noProof="0" dirty="0">
                        <a:ln>
                          <a:noFill/>
                        </a:ln>
                        <a:solidFill>
                          <a:sysClr val="windowText" lastClr="000000"/>
                        </a:solidFill>
                        <a:effectLst/>
                        <a:uLnTx/>
                        <a:uFillTx/>
                        <a:latin typeface="Calibri"/>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000" b="0" i="0" u="none" strike="noStrike" kern="1200" cap="none" spc="0" normalizeH="0" baseline="0" noProof="0" dirty="0">
                          <a:ln>
                            <a:noFill/>
                          </a:ln>
                          <a:solidFill>
                            <a:sysClr val="windowText" lastClr="000000"/>
                          </a:solidFill>
                          <a:effectLst/>
                          <a:uLnTx/>
                          <a:uFillTx/>
                          <a:latin typeface="Calibri"/>
                          <a:ea typeface="+mn-ea"/>
                          <a:cs typeface="+mn-cs"/>
                          <a:sym typeface="Wingdings" panose="05000000000000000000" pitchFamily="2" charset="2"/>
                        </a:rPr>
                        <a:t></a:t>
                      </a:r>
                      <a:endParaRPr kumimoji="0" lang="it-IT" sz="2000" b="0" i="0" u="none" strike="noStrike" kern="1200" cap="none" spc="0" normalizeH="0" baseline="0" noProof="0" dirty="0">
                        <a:ln>
                          <a:noFill/>
                        </a:ln>
                        <a:solidFill>
                          <a:sysClr val="windowText" lastClr="000000"/>
                        </a:solidFill>
                        <a:effectLst/>
                        <a:uLnTx/>
                        <a:uFillTx/>
                        <a:latin typeface="Calibri"/>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000" b="0" i="0" u="none" strike="noStrike" kern="1200" cap="none" spc="0" normalizeH="0" baseline="0" noProof="0" dirty="0">
                          <a:ln>
                            <a:noFill/>
                          </a:ln>
                          <a:solidFill>
                            <a:sysClr val="windowText" lastClr="000000"/>
                          </a:solidFill>
                          <a:effectLst/>
                          <a:uLnTx/>
                          <a:uFillTx/>
                          <a:latin typeface="Calibri"/>
                          <a:ea typeface="+mn-ea"/>
                          <a:cs typeface="+mn-cs"/>
                          <a:sym typeface="Wingdings" panose="05000000000000000000" pitchFamily="2" charset="2"/>
                        </a:rPr>
                        <a:t></a:t>
                      </a:r>
                      <a:endParaRPr kumimoji="0" lang="it-IT" sz="2000" b="0" i="0" u="none" strike="noStrike" kern="1200" cap="none" spc="0" normalizeH="0" baseline="0" noProof="0" dirty="0">
                        <a:ln>
                          <a:noFill/>
                        </a:ln>
                        <a:solidFill>
                          <a:sysClr val="windowText" lastClr="000000"/>
                        </a:solidFill>
                        <a:effectLst/>
                        <a:uLnTx/>
                        <a:uFillTx/>
                        <a:latin typeface="Calibri"/>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000" b="0" i="0" u="none" strike="noStrike" kern="1200" cap="none" spc="0" normalizeH="0" baseline="0" noProof="0" dirty="0">
                          <a:ln>
                            <a:noFill/>
                          </a:ln>
                          <a:solidFill>
                            <a:sysClr val="windowText" lastClr="000000"/>
                          </a:solidFill>
                          <a:effectLst/>
                          <a:uLnTx/>
                          <a:uFillTx/>
                          <a:latin typeface="Calibri"/>
                          <a:ea typeface="+mn-ea"/>
                          <a:cs typeface="+mn-cs"/>
                          <a:sym typeface="Wingdings" panose="05000000000000000000" pitchFamily="2" charset="2"/>
                        </a:rPr>
                        <a:t></a:t>
                      </a:r>
                      <a:endParaRPr kumimoji="0" lang="it-IT" sz="2000" b="0" i="0" u="none" strike="noStrike" kern="1200" cap="none" spc="0" normalizeH="0" baseline="0" noProof="0" dirty="0">
                        <a:ln>
                          <a:noFill/>
                        </a:ln>
                        <a:solidFill>
                          <a:sysClr val="windowText" lastClr="000000"/>
                        </a:solidFill>
                        <a:effectLst/>
                        <a:uLnTx/>
                        <a:uFillTx/>
                        <a:latin typeface="Calibri"/>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43346904"/>
                  </a:ext>
                </a:extLst>
              </a:tr>
              <a:tr h="370840">
                <a:tc>
                  <a:txBody>
                    <a:bodyPr/>
                    <a:lstStyle/>
                    <a:p>
                      <a:pPr algn="ctr"/>
                      <a:r>
                        <a:rPr lang="it-IT" dirty="0">
                          <a:solidFill>
                            <a:sysClr val="windowText" lastClr="000000"/>
                          </a:solidFill>
                        </a:rPr>
                        <a:t>Metano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it-IT" sz="2000" dirty="0">
                          <a:solidFill>
                            <a:sysClr val="windowText" lastClr="000000"/>
                          </a:solidFill>
                          <a:sym typeface="Wingdings" panose="05000000000000000000" pitchFamily="2" charset="2"/>
                        </a:rPr>
                        <a:t></a:t>
                      </a:r>
                      <a:endParaRPr lang="it-IT" sz="2000" dirty="0">
                        <a:solidFill>
                          <a:sysClr val="windowText" lastClr="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000" b="0" i="0" u="none" strike="noStrike" kern="1200" cap="none" spc="0" normalizeH="0" baseline="0" noProof="0" dirty="0">
                          <a:ln>
                            <a:noFill/>
                          </a:ln>
                          <a:solidFill>
                            <a:sysClr val="windowText" lastClr="000000"/>
                          </a:solidFill>
                          <a:effectLst/>
                          <a:uLnTx/>
                          <a:uFillTx/>
                          <a:latin typeface="Calibri"/>
                          <a:ea typeface="+mn-ea"/>
                          <a:cs typeface="+mn-cs"/>
                          <a:sym typeface="Wingdings" panose="05000000000000000000" pitchFamily="2" charset="2"/>
                        </a:rPr>
                        <a:t></a:t>
                      </a:r>
                      <a:endParaRPr kumimoji="0" lang="it-IT" sz="2000" b="0" i="0" u="none" strike="noStrike" kern="1200" cap="none" spc="0" normalizeH="0" baseline="0" noProof="0" dirty="0">
                        <a:ln>
                          <a:noFill/>
                        </a:ln>
                        <a:solidFill>
                          <a:sysClr val="windowText" lastClr="000000"/>
                        </a:solidFill>
                        <a:effectLst/>
                        <a:uLnTx/>
                        <a:uFillTx/>
                        <a:latin typeface="Calibri"/>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000" b="0" i="0" u="none" strike="noStrike" kern="1200" cap="none" spc="0" normalizeH="0" baseline="0" noProof="0" dirty="0">
                          <a:ln>
                            <a:noFill/>
                          </a:ln>
                          <a:solidFill>
                            <a:sysClr val="windowText" lastClr="000000"/>
                          </a:solidFill>
                          <a:effectLst/>
                          <a:uLnTx/>
                          <a:uFillTx/>
                          <a:latin typeface="Calibri"/>
                          <a:ea typeface="+mn-ea"/>
                          <a:cs typeface="+mn-cs"/>
                          <a:sym typeface="Wingdings" panose="05000000000000000000" pitchFamily="2" charset="2"/>
                        </a:rPr>
                        <a:t></a:t>
                      </a:r>
                      <a:endParaRPr kumimoji="0" lang="it-IT" sz="2000" b="0" i="0" u="none" strike="noStrike" kern="1200" cap="none" spc="0" normalizeH="0" baseline="0" noProof="0" dirty="0">
                        <a:ln>
                          <a:noFill/>
                        </a:ln>
                        <a:solidFill>
                          <a:sysClr val="windowText" lastClr="000000"/>
                        </a:solidFill>
                        <a:effectLst/>
                        <a:uLnTx/>
                        <a:uFillTx/>
                        <a:latin typeface="Calibri"/>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000" b="0" i="0" u="none" strike="noStrike" kern="1200" cap="none" spc="0" normalizeH="0" baseline="0" noProof="0" dirty="0">
                          <a:ln>
                            <a:noFill/>
                          </a:ln>
                          <a:solidFill>
                            <a:sysClr val="windowText" lastClr="000000"/>
                          </a:solidFill>
                          <a:effectLst/>
                          <a:uLnTx/>
                          <a:uFillTx/>
                          <a:latin typeface="Calibri"/>
                          <a:ea typeface="+mn-ea"/>
                          <a:cs typeface="+mn-cs"/>
                          <a:sym typeface="Wingdings" panose="05000000000000000000" pitchFamily="2" charset="2"/>
                        </a:rPr>
                        <a:t></a:t>
                      </a:r>
                      <a:endParaRPr kumimoji="0" lang="it-IT" sz="2000" b="0" i="0" u="none" strike="noStrike" kern="1200" cap="none" spc="0" normalizeH="0" baseline="0" noProof="0" dirty="0">
                        <a:ln>
                          <a:noFill/>
                        </a:ln>
                        <a:solidFill>
                          <a:sysClr val="windowText" lastClr="000000"/>
                        </a:solidFill>
                        <a:effectLst/>
                        <a:uLnTx/>
                        <a:uFillTx/>
                        <a:latin typeface="Calibri"/>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000" b="0" i="0" u="none" strike="noStrike" kern="1200" cap="none" spc="0" normalizeH="0" baseline="0" noProof="0" dirty="0">
                          <a:ln>
                            <a:noFill/>
                          </a:ln>
                          <a:solidFill>
                            <a:sysClr val="windowText" lastClr="000000"/>
                          </a:solidFill>
                          <a:effectLst/>
                          <a:uLnTx/>
                          <a:uFillTx/>
                          <a:latin typeface="Calibri"/>
                          <a:ea typeface="+mn-ea"/>
                          <a:cs typeface="+mn-cs"/>
                          <a:sym typeface="Wingdings" panose="05000000000000000000" pitchFamily="2" charset="2"/>
                        </a:rPr>
                        <a:t></a:t>
                      </a:r>
                      <a:endParaRPr kumimoji="0" lang="it-IT" sz="2000" b="0" i="0" u="none" strike="noStrike" kern="1200" cap="none" spc="0" normalizeH="0" baseline="0" noProof="0" dirty="0">
                        <a:ln>
                          <a:noFill/>
                        </a:ln>
                        <a:solidFill>
                          <a:sysClr val="windowText" lastClr="000000"/>
                        </a:solidFill>
                        <a:effectLst/>
                        <a:uLnTx/>
                        <a:uFillTx/>
                        <a:latin typeface="Calibri"/>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000" b="0" i="0" u="none" strike="noStrike" kern="1200" cap="none" spc="0" normalizeH="0" baseline="0" noProof="0" dirty="0">
                          <a:ln>
                            <a:noFill/>
                          </a:ln>
                          <a:solidFill>
                            <a:sysClr val="windowText" lastClr="000000"/>
                          </a:solidFill>
                          <a:effectLst/>
                          <a:uLnTx/>
                          <a:uFillTx/>
                          <a:latin typeface="Calibri"/>
                          <a:ea typeface="+mn-ea"/>
                          <a:cs typeface="+mn-cs"/>
                          <a:sym typeface="Wingdings" panose="05000000000000000000" pitchFamily="2" charset="2"/>
                        </a:rPr>
                        <a:t></a:t>
                      </a:r>
                      <a:endParaRPr kumimoji="0" lang="it-IT" sz="2000" b="0" i="0" u="none" strike="noStrike" kern="1200" cap="none" spc="0" normalizeH="0" baseline="0" noProof="0" dirty="0">
                        <a:ln>
                          <a:noFill/>
                        </a:ln>
                        <a:solidFill>
                          <a:sysClr val="windowText" lastClr="000000"/>
                        </a:solidFill>
                        <a:effectLst/>
                        <a:uLnTx/>
                        <a:uFillTx/>
                        <a:latin typeface="Calibri"/>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7486127"/>
                  </a:ext>
                </a:extLst>
              </a:tr>
            </a:tbl>
          </a:graphicData>
        </a:graphic>
      </p:graphicFrame>
      <p:sp>
        <p:nvSpPr>
          <p:cNvPr id="8" name="Rettangolo 7"/>
          <p:cNvSpPr/>
          <p:nvPr/>
        </p:nvSpPr>
        <p:spPr>
          <a:xfrm>
            <a:off x="0" y="3775973"/>
            <a:ext cx="9144000" cy="877163"/>
          </a:xfrm>
          <a:prstGeom prst="rect">
            <a:avLst/>
          </a:prstGeom>
        </p:spPr>
        <p:txBody>
          <a:bodyPr wrap="square">
            <a:spAutoFit/>
          </a:bodyPr>
          <a:lstStyle/>
          <a:p>
            <a:pPr algn="just">
              <a:defRPr/>
            </a:pPr>
            <a:r>
              <a:rPr lang="it-IT" sz="1700" kern="50" dirty="0">
                <a:ea typeface="SimSun" panose="02010600030101010101" pitchFamily="2" charset="-122"/>
              </a:rPr>
              <a:t>Assegnato il costo unitario del combustibile, si divide la spesa mensile per il costo unitario del combustibile e si determinano i consumi mensili di combustibile. I consumi vanno moltiplicati per i fattori di emissione per calcolare le emissioni di gas serra.  </a:t>
            </a:r>
          </a:p>
        </p:txBody>
      </p:sp>
      <p:graphicFrame>
        <p:nvGraphicFramePr>
          <p:cNvPr id="9" name="Tabella 8"/>
          <p:cNvGraphicFramePr>
            <a:graphicFrameLocks noGrp="1"/>
          </p:cNvGraphicFramePr>
          <p:nvPr>
            <p:extLst>
              <p:ext uri="{D42A27DB-BD31-4B8C-83A1-F6EECF244321}">
                <p14:modId xmlns:p14="http://schemas.microsoft.com/office/powerpoint/2010/main" val="2211989009"/>
              </p:ext>
            </p:extLst>
          </p:nvPr>
        </p:nvGraphicFramePr>
        <p:xfrm>
          <a:off x="1395292" y="4653136"/>
          <a:ext cx="5841004" cy="2174240"/>
        </p:xfrm>
        <a:graphic>
          <a:graphicData uri="http://schemas.openxmlformats.org/drawingml/2006/table">
            <a:tbl>
              <a:tblPr firstRow="1" bandRow="1">
                <a:tableStyleId>{5C22544A-7EE6-4342-B048-85BDC9FD1C3A}</a:tableStyleId>
              </a:tblPr>
              <a:tblGrid>
                <a:gridCol w="1944216">
                  <a:extLst>
                    <a:ext uri="{9D8B030D-6E8A-4147-A177-3AD203B41FA5}">
                      <a16:colId xmlns:a16="http://schemas.microsoft.com/office/drawing/2014/main" val="2585387901"/>
                    </a:ext>
                  </a:extLst>
                </a:gridCol>
                <a:gridCol w="1584176">
                  <a:extLst>
                    <a:ext uri="{9D8B030D-6E8A-4147-A177-3AD203B41FA5}">
                      <a16:colId xmlns:a16="http://schemas.microsoft.com/office/drawing/2014/main" val="486300771"/>
                    </a:ext>
                  </a:extLst>
                </a:gridCol>
                <a:gridCol w="2312612">
                  <a:extLst>
                    <a:ext uri="{9D8B030D-6E8A-4147-A177-3AD203B41FA5}">
                      <a16:colId xmlns:a16="http://schemas.microsoft.com/office/drawing/2014/main" val="1807206281"/>
                    </a:ext>
                  </a:extLst>
                </a:gridCol>
              </a:tblGrid>
              <a:tr h="370840">
                <a:tc>
                  <a:txBody>
                    <a:bodyPr/>
                    <a:lstStyle/>
                    <a:p>
                      <a:pPr algn="ctr"/>
                      <a:r>
                        <a:rPr lang="it-IT" dirty="0">
                          <a:solidFill>
                            <a:sysClr val="windowText" lastClr="000000"/>
                          </a:solidFill>
                        </a:rPr>
                        <a:t>Combustibile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AC6"/>
                    </a:solidFill>
                  </a:tcPr>
                </a:tc>
                <a:tc>
                  <a:txBody>
                    <a:bodyPr/>
                    <a:lstStyle/>
                    <a:p>
                      <a:pPr algn="ctr"/>
                      <a:r>
                        <a:rPr lang="it-IT" sz="1800" dirty="0">
                          <a:solidFill>
                            <a:sysClr val="windowText" lastClr="000000"/>
                          </a:solidFill>
                        </a:rPr>
                        <a:t>Costo unitario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AC6"/>
                    </a:solidFill>
                  </a:tcPr>
                </a:tc>
                <a:tc>
                  <a:txBody>
                    <a:bodyPr/>
                    <a:lstStyle/>
                    <a:p>
                      <a:pPr algn="ctr"/>
                      <a:r>
                        <a:rPr lang="it-IT" dirty="0">
                          <a:solidFill>
                            <a:sysClr val="windowText" lastClr="000000"/>
                          </a:solidFill>
                        </a:rPr>
                        <a:t>Fattore di </a:t>
                      </a:r>
                    </a:p>
                    <a:p>
                      <a:pPr algn="ctr"/>
                      <a:r>
                        <a:rPr lang="it-IT" dirty="0">
                          <a:solidFill>
                            <a:sysClr val="windowText" lastClr="000000"/>
                          </a:solidFill>
                        </a:rPr>
                        <a:t>Emissione unitario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AC6"/>
                    </a:solidFill>
                  </a:tcPr>
                </a:tc>
                <a:extLst>
                  <a:ext uri="{0D108BD9-81ED-4DB2-BD59-A6C34878D82A}">
                    <a16:rowId xmlns:a16="http://schemas.microsoft.com/office/drawing/2014/main" val="475475361"/>
                  </a:ext>
                </a:extLst>
              </a:tr>
              <a:tr h="370840">
                <a:tc>
                  <a:txBody>
                    <a:bodyPr/>
                    <a:lstStyle/>
                    <a:p>
                      <a:pPr algn="ctr"/>
                      <a:r>
                        <a:rPr lang="it-IT" dirty="0">
                          <a:solidFill>
                            <a:sysClr val="windowText" lastClr="000000"/>
                          </a:solidFill>
                        </a:rPr>
                        <a:t>Benzina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it-IT" sz="1800" b="0" i="0" kern="1200" dirty="0">
                          <a:solidFill>
                            <a:schemeClr val="tx1"/>
                          </a:solidFill>
                          <a:effectLst/>
                          <a:latin typeface="+mn-lt"/>
                          <a:ea typeface="+mn-ea"/>
                          <a:cs typeface="+mn-cs"/>
                        </a:rPr>
                        <a:t>1,634 €/l</a:t>
                      </a:r>
                      <a:endParaRPr lang="it-IT" sz="20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000" b="0" i="0" u="none" strike="noStrike" kern="1200" cap="none" spc="0" normalizeH="0" baseline="0" noProof="0" dirty="0">
                          <a:ln>
                            <a:noFill/>
                          </a:ln>
                          <a:solidFill>
                            <a:schemeClr val="tx1"/>
                          </a:solidFill>
                          <a:effectLst/>
                          <a:uLnTx/>
                          <a:uFillTx/>
                          <a:latin typeface="Calibri"/>
                          <a:ea typeface="+mn-ea"/>
                          <a:cs typeface="+mn-cs"/>
                        </a:rPr>
                        <a:t>2,33 kgCO2/l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46011730"/>
                  </a:ext>
                </a:extLst>
              </a:tr>
              <a:tr h="370840">
                <a:tc>
                  <a:txBody>
                    <a:bodyPr/>
                    <a:lstStyle/>
                    <a:p>
                      <a:pPr algn="ctr"/>
                      <a:r>
                        <a:rPr lang="it-IT" dirty="0">
                          <a:solidFill>
                            <a:sysClr val="windowText" lastClr="000000"/>
                          </a:solidFill>
                        </a:rPr>
                        <a:t>Gasolio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it-IT" sz="1800" b="0" i="0" kern="1200" dirty="0">
                          <a:solidFill>
                            <a:schemeClr val="tx1"/>
                          </a:solidFill>
                          <a:effectLst/>
                          <a:latin typeface="+mn-lt"/>
                          <a:ea typeface="+mn-ea"/>
                          <a:cs typeface="+mn-cs"/>
                        </a:rPr>
                        <a:t>1,494 €/l</a:t>
                      </a:r>
                      <a:endParaRPr lang="it-IT" sz="20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1800" kern="1200" noProof="0" dirty="0">
                          <a:solidFill>
                            <a:schemeClr val="tx1"/>
                          </a:solidFill>
                          <a:effectLst/>
                          <a:latin typeface="+mn-lt"/>
                          <a:ea typeface="+mn-ea"/>
                          <a:cs typeface="+mn-cs"/>
                        </a:rPr>
                        <a:t>2,63 kgCO2/l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71805316"/>
                  </a:ext>
                </a:extLst>
              </a:tr>
              <a:tr h="370840">
                <a:tc>
                  <a:txBody>
                    <a:bodyPr/>
                    <a:lstStyle/>
                    <a:p>
                      <a:pPr algn="ctr"/>
                      <a:r>
                        <a:rPr lang="it-IT" dirty="0">
                          <a:solidFill>
                            <a:sysClr val="windowText" lastClr="000000"/>
                          </a:solidFill>
                        </a:rPr>
                        <a:t>GPL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it-IT" sz="1800" b="0" i="0" kern="1200" dirty="0">
                          <a:solidFill>
                            <a:schemeClr val="tx1"/>
                          </a:solidFill>
                          <a:effectLst/>
                          <a:latin typeface="+mn-lt"/>
                          <a:ea typeface="+mn-ea"/>
                          <a:cs typeface="+mn-cs"/>
                        </a:rPr>
                        <a:t>0,670 €/l</a:t>
                      </a:r>
                      <a:endParaRPr lang="it-IT" sz="20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1800" kern="1200" noProof="0" dirty="0">
                          <a:solidFill>
                            <a:schemeClr val="tx1"/>
                          </a:solidFill>
                          <a:effectLst/>
                          <a:latin typeface="+mn-lt"/>
                          <a:ea typeface="+mn-ea"/>
                          <a:cs typeface="+mn-cs"/>
                        </a:rPr>
                        <a:t>1,5 kgCO2/l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43346904"/>
                  </a:ext>
                </a:extLst>
              </a:tr>
              <a:tr h="370840">
                <a:tc>
                  <a:txBody>
                    <a:bodyPr/>
                    <a:lstStyle/>
                    <a:p>
                      <a:pPr algn="ctr"/>
                      <a:r>
                        <a:rPr lang="it-IT" dirty="0">
                          <a:solidFill>
                            <a:sysClr val="windowText" lastClr="000000"/>
                          </a:solidFill>
                        </a:rPr>
                        <a:t>Metano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it-IT" sz="2000" dirty="0">
                          <a:solidFill>
                            <a:schemeClr val="tx1"/>
                          </a:solidFill>
                          <a:sym typeface="Wingdings" panose="05000000000000000000" pitchFamily="2" charset="2"/>
                        </a:rPr>
                        <a:t>0,99 €/kg</a:t>
                      </a:r>
                      <a:endParaRPr lang="it-IT" sz="20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1800" kern="1200" noProof="0" dirty="0">
                          <a:solidFill>
                            <a:schemeClr val="tx1"/>
                          </a:solidFill>
                          <a:effectLst/>
                          <a:latin typeface="+mn-lt"/>
                          <a:ea typeface="+mn-ea"/>
                          <a:cs typeface="+mn-cs"/>
                        </a:rPr>
                        <a:t>2,75 kgCO2/kg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7486127"/>
                  </a:ext>
                </a:extLst>
              </a:tr>
            </a:tbl>
          </a:graphicData>
        </a:graphic>
      </p:graphicFrame>
      <p:pic>
        <p:nvPicPr>
          <p:cNvPr id="10" name="Immagine 9"/>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5496" y="22632"/>
            <a:ext cx="600569" cy="598056"/>
          </a:xfrm>
          <a:prstGeom prst="rect">
            <a:avLst/>
          </a:prstGeom>
        </p:spPr>
      </p:pic>
      <p:sp>
        <p:nvSpPr>
          <p:cNvPr id="11" name="Text Box 4"/>
          <p:cNvSpPr txBox="1">
            <a:spLocks noChangeArrowheads="1"/>
          </p:cNvSpPr>
          <p:nvPr/>
        </p:nvSpPr>
        <p:spPr bwMode="auto">
          <a:xfrm>
            <a:off x="755576" y="106785"/>
            <a:ext cx="7848674" cy="369332"/>
          </a:xfrm>
          <a:prstGeom prst="rect">
            <a:avLst/>
          </a:prstGeom>
          <a:solidFill>
            <a:schemeClr val="bg1">
              <a:lumMod val="95000"/>
            </a:schemeClr>
          </a:solidFill>
          <a:ln w="9525">
            <a:solidFill>
              <a:srgbClr val="FF0000"/>
            </a:solidFill>
            <a:miter lim="800000"/>
            <a:headEnd/>
            <a:tailEnd/>
          </a:ln>
          <a:effectLst>
            <a:outerShdw dist="107763" dir="2700000" algn="ctr" rotWithShape="0">
              <a:srgbClr val="FF0000"/>
            </a:outerShdw>
          </a:effectLst>
        </p:spPr>
        <p:txBody>
          <a:bodyPr wrap="square">
            <a:spAutoFit/>
          </a:bodyPr>
          <a:lstStyle/>
          <a:p>
            <a:pPr algn="ctr" eaLnBrk="1" fontAlgn="auto" hangingPunct="1">
              <a:spcBef>
                <a:spcPts val="0"/>
              </a:spcBef>
              <a:spcAft>
                <a:spcPts val="0"/>
              </a:spcAft>
              <a:defRPr/>
            </a:pPr>
            <a:r>
              <a:rPr lang="it-IT" b="1" i="1" smtClean="0">
                <a:latin typeface="Arial" charset="0"/>
                <a:cs typeface="+mn-cs"/>
              </a:rPr>
              <a:t>Domande per il calcolo delle emissioni relative alla nostra mobilità </a:t>
            </a:r>
            <a:endParaRPr lang="it-IT" b="1" dirty="0">
              <a:latin typeface="Arial" charset="0"/>
              <a:cs typeface="+mn-cs"/>
            </a:endParaRPr>
          </a:p>
        </p:txBody>
      </p:sp>
    </p:spTree>
    <p:extLst>
      <p:ext uri="{BB962C8B-B14F-4D97-AF65-F5344CB8AC3E}">
        <p14:creationId xmlns:p14="http://schemas.microsoft.com/office/powerpoint/2010/main" val="7331068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3"/>
          <p:cNvSpPr txBox="1">
            <a:spLocks/>
          </p:cNvSpPr>
          <p:nvPr/>
        </p:nvSpPr>
        <p:spPr bwMode="auto">
          <a:xfrm>
            <a:off x="7010400" y="111547"/>
            <a:ext cx="2133600" cy="365125"/>
          </a:xfrm>
          <a:prstGeom prst="rect">
            <a:avLst/>
          </a:prstGeom>
          <a:noFill/>
          <a:ln w="9525">
            <a:noFill/>
            <a:miter lim="800000"/>
            <a:headEnd/>
            <a:tailEnd/>
          </a:ln>
        </p:spPr>
        <p:txBody>
          <a:bodyPr anchor="ctr"/>
          <a:lstStyle/>
          <a:p>
            <a:pPr algn="r" eaLnBrk="1" hangingPunct="1"/>
            <a:fld id="{5BB73F92-B833-44D6-A6E4-1043483ED71A}" type="slidenum">
              <a:rPr lang="it-IT" altLang="it-CH" sz="1200">
                <a:solidFill>
                  <a:srgbClr val="898989"/>
                </a:solidFill>
                <a:latin typeface="Calibri" pitchFamily="34" charset="0"/>
              </a:rPr>
              <a:pPr algn="r" eaLnBrk="1" hangingPunct="1"/>
              <a:t>18</a:t>
            </a:fld>
            <a:endParaRPr lang="it-IT" altLang="it-CH" sz="1200" dirty="0">
              <a:solidFill>
                <a:srgbClr val="898989"/>
              </a:solidFill>
              <a:latin typeface="Calibri" pitchFamily="34" charset="0"/>
            </a:endParaRPr>
          </a:p>
        </p:txBody>
      </p:sp>
      <p:sp>
        <p:nvSpPr>
          <p:cNvPr id="5" name="Rettangolo 4"/>
          <p:cNvSpPr/>
          <p:nvPr/>
        </p:nvSpPr>
        <p:spPr>
          <a:xfrm>
            <a:off x="0" y="822186"/>
            <a:ext cx="9144000" cy="353943"/>
          </a:xfrm>
          <a:prstGeom prst="rect">
            <a:avLst/>
          </a:prstGeom>
        </p:spPr>
        <p:txBody>
          <a:bodyPr wrap="square">
            <a:spAutoFit/>
          </a:bodyPr>
          <a:lstStyle/>
          <a:p>
            <a:pPr algn="just">
              <a:spcAft>
                <a:spcPts val="0"/>
              </a:spcAft>
            </a:pPr>
            <a:endParaRPr lang="it-IT" sz="1700" dirty="0"/>
          </a:p>
        </p:txBody>
      </p:sp>
      <p:graphicFrame>
        <p:nvGraphicFramePr>
          <p:cNvPr id="6" name="Tabella 5"/>
          <p:cNvGraphicFramePr>
            <a:graphicFrameLocks noGrp="1"/>
          </p:cNvGraphicFramePr>
          <p:nvPr>
            <p:extLst>
              <p:ext uri="{D42A27DB-BD31-4B8C-83A1-F6EECF244321}">
                <p14:modId xmlns:p14="http://schemas.microsoft.com/office/powerpoint/2010/main" val="1847168308"/>
              </p:ext>
            </p:extLst>
          </p:nvPr>
        </p:nvGraphicFramePr>
        <p:xfrm>
          <a:off x="107504" y="1340768"/>
          <a:ext cx="4104456" cy="3859738"/>
        </p:xfrm>
        <a:graphic>
          <a:graphicData uri="http://schemas.openxmlformats.org/drawingml/2006/table">
            <a:tbl>
              <a:tblPr firstRow="1" bandRow="1">
                <a:tableStyleId>{5C22544A-7EE6-4342-B048-85BDC9FD1C3A}</a:tableStyleId>
              </a:tblPr>
              <a:tblGrid>
                <a:gridCol w="576064">
                  <a:extLst>
                    <a:ext uri="{9D8B030D-6E8A-4147-A177-3AD203B41FA5}">
                      <a16:colId xmlns:a16="http://schemas.microsoft.com/office/drawing/2014/main" val="2171417590"/>
                    </a:ext>
                  </a:extLst>
                </a:gridCol>
                <a:gridCol w="504056">
                  <a:extLst>
                    <a:ext uri="{9D8B030D-6E8A-4147-A177-3AD203B41FA5}">
                      <a16:colId xmlns:a16="http://schemas.microsoft.com/office/drawing/2014/main" val="2928950902"/>
                    </a:ext>
                  </a:extLst>
                </a:gridCol>
                <a:gridCol w="3024336">
                  <a:extLst>
                    <a:ext uri="{9D8B030D-6E8A-4147-A177-3AD203B41FA5}">
                      <a16:colId xmlns:a16="http://schemas.microsoft.com/office/drawing/2014/main" val="4097070187"/>
                    </a:ext>
                  </a:extLst>
                </a:gridCol>
              </a:tblGrid>
              <a:tr h="836508">
                <a:tc>
                  <a:txBody>
                    <a:bodyPr/>
                    <a:lstStyle/>
                    <a:p>
                      <a:pPr marL="0" indent="0"/>
                      <a:r>
                        <a:rPr lang="it-IT" sz="1700" dirty="0" smtClean="0">
                          <a:solidFill>
                            <a:schemeClr val="tx1"/>
                          </a:solidFill>
                          <a:latin typeface="Arial" panose="020B0604020202020204" pitchFamily="34" charset="0"/>
                          <a:cs typeface="Arial" panose="020B0604020202020204" pitchFamily="34" charset="0"/>
                        </a:rPr>
                        <a:t>3b)</a:t>
                      </a:r>
                      <a:endParaRPr lang="it-IT" sz="170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AC6"/>
                    </a:solidFill>
                  </a:tcPr>
                </a:tc>
                <a:tc gridSpan="2">
                  <a:txBody>
                    <a:bodyPr/>
                    <a:lstStyle/>
                    <a:p>
                      <a:r>
                        <a:rPr lang="it-IT" sz="1700" dirty="0">
                          <a:solidFill>
                            <a:schemeClr val="tx1"/>
                          </a:solidFill>
                          <a:latin typeface="Arial" panose="020B0604020202020204" pitchFamily="34" charset="0"/>
                          <a:cs typeface="Arial" panose="020B0604020202020204" pitchFamily="34" charset="0"/>
                        </a:rPr>
                        <a:t>Quale auto usi per muoverti e quanti km percorri in un anno?</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AC6"/>
                    </a:solidFill>
                  </a:tcPr>
                </a:tc>
                <a:tc hMerge="1">
                  <a:txBody>
                    <a:bodyPr/>
                    <a:lstStyle/>
                    <a:p>
                      <a:endParaRPr lang="it-IT" sz="1700" dirty="0">
                        <a:solidFill>
                          <a:schemeClr val="tx1"/>
                        </a:solidFill>
                        <a:latin typeface="Arial" panose="020B0604020202020204" pitchFamily="34" charset="0"/>
                        <a:cs typeface="Arial" panose="020B0604020202020204" pitchFamily="34"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AC6"/>
                    </a:solidFill>
                  </a:tcPr>
                </a:tc>
                <a:extLst>
                  <a:ext uri="{0D108BD9-81ED-4DB2-BD59-A6C34878D82A}">
                    <a16:rowId xmlns:a16="http://schemas.microsoft.com/office/drawing/2014/main" val="3447967644"/>
                  </a:ext>
                </a:extLst>
              </a:tr>
              <a:tr h="604646">
                <a:tc>
                  <a:txBody>
                    <a:bodyPr/>
                    <a:lstStyle/>
                    <a:p>
                      <a:endParaRPr lang="it-IT" sz="170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sz="1700" dirty="0">
                          <a:solidFill>
                            <a:schemeClr val="tx1"/>
                          </a:solidFill>
                          <a:latin typeface="Arial" panose="020B0604020202020204" pitchFamily="34" charset="0"/>
                          <a:cs typeface="Arial" panose="020B0604020202020204" pitchFamily="34" charset="0"/>
                        </a:rPr>
                        <a:t>a)</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sz="1700" dirty="0">
                          <a:solidFill>
                            <a:schemeClr val="tx1"/>
                          </a:solidFill>
                          <a:latin typeface="Arial" panose="020B0604020202020204" pitchFamily="34" charset="0"/>
                          <a:cs typeface="Arial" panose="020B0604020202020204" pitchFamily="34" charset="0"/>
                        </a:rPr>
                        <a:t>auto</a:t>
                      </a:r>
                      <a:r>
                        <a:rPr lang="it-IT" sz="1700" baseline="0" dirty="0">
                          <a:solidFill>
                            <a:schemeClr val="tx1"/>
                          </a:solidFill>
                          <a:latin typeface="Arial" panose="020B0604020202020204" pitchFamily="34" charset="0"/>
                          <a:cs typeface="Arial" panose="020B0604020202020204" pitchFamily="34" charset="0"/>
                        </a:rPr>
                        <a:t> diesel</a:t>
                      </a:r>
                      <a:r>
                        <a:rPr lang="it-IT" sz="1700" dirty="0">
                          <a:solidFill>
                            <a:schemeClr val="tx1"/>
                          </a:solidFill>
                          <a:latin typeface="Arial" panose="020B0604020202020204" pitchFamily="34" charset="0"/>
                          <a:cs typeface="Arial" panose="020B0604020202020204" pitchFamily="34" charset="0"/>
                        </a:rPr>
                        <a:t>: </a:t>
                      </a:r>
                      <a:r>
                        <a:rPr lang="it-IT" sz="1700" dirty="0" smtClean="0">
                          <a:solidFill>
                            <a:schemeClr val="tx1"/>
                          </a:solidFill>
                          <a:latin typeface="Arial" panose="020B0604020202020204" pitchFamily="34" charset="0"/>
                          <a:cs typeface="Arial" panose="020B0604020202020204" pitchFamily="34" charset="0"/>
                        </a:rPr>
                        <a:t>……..…</a:t>
                      </a:r>
                      <a:r>
                        <a:rPr lang="it-IT" sz="1700" dirty="0">
                          <a:solidFill>
                            <a:schemeClr val="tx1"/>
                          </a:solidFill>
                          <a:latin typeface="Arial" panose="020B0604020202020204" pitchFamily="34" charset="0"/>
                          <a:cs typeface="Arial" panose="020B0604020202020204" pitchFamily="34" charset="0"/>
                        </a:rPr>
                        <a:t>km</a:t>
                      </a:r>
                      <a:r>
                        <a:rPr lang="it-IT" sz="1700" baseline="0" dirty="0">
                          <a:solidFill>
                            <a:schemeClr val="tx1"/>
                          </a:solidFill>
                          <a:latin typeface="Arial" panose="020B0604020202020204" pitchFamily="34" charset="0"/>
                          <a:cs typeface="Arial" panose="020B0604020202020204" pitchFamily="34" charset="0"/>
                        </a:rPr>
                        <a:t>/anno</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61122202"/>
                  </a:ext>
                </a:extLst>
              </a:tr>
              <a:tr h="604646">
                <a:tc>
                  <a:txBody>
                    <a:bodyPr/>
                    <a:lstStyle/>
                    <a:p>
                      <a:endParaRPr lang="it-IT" sz="170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sz="1700" dirty="0">
                          <a:solidFill>
                            <a:schemeClr val="tx1"/>
                          </a:solidFill>
                          <a:latin typeface="Arial" panose="020B0604020202020204" pitchFamily="34" charset="0"/>
                          <a:cs typeface="Arial" panose="020B0604020202020204" pitchFamily="34" charset="0"/>
                        </a:rPr>
                        <a:t>b)</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sz="1700" dirty="0">
                          <a:solidFill>
                            <a:schemeClr val="tx1"/>
                          </a:solidFill>
                          <a:latin typeface="Arial" panose="020B0604020202020204" pitchFamily="34" charset="0"/>
                          <a:cs typeface="Arial" panose="020B0604020202020204" pitchFamily="34" charset="0"/>
                        </a:rPr>
                        <a:t>auto benzina: …..…km</a:t>
                      </a:r>
                      <a:r>
                        <a:rPr lang="it-IT" sz="1700" baseline="0" dirty="0">
                          <a:solidFill>
                            <a:schemeClr val="tx1"/>
                          </a:solidFill>
                          <a:latin typeface="Arial" panose="020B0604020202020204" pitchFamily="34" charset="0"/>
                          <a:cs typeface="Arial" panose="020B0604020202020204" pitchFamily="34" charset="0"/>
                        </a:rPr>
                        <a:t>/anno</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04849298"/>
                  </a:ext>
                </a:extLst>
              </a:tr>
              <a:tr h="604646">
                <a:tc>
                  <a:txBody>
                    <a:bodyPr/>
                    <a:lstStyle/>
                    <a:p>
                      <a:endParaRPr lang="it-IT" sz="170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sz="1700" dirty="0">
                          <a:solidFill>
                            <a:schemeClr val="tx1"/>
                          </a:solidFill>
                          <a:latin typeface="Arial" panose="020B0604020202020204" pitchFamily="34" charset="0"/>
                          <a:cs typeface="Arial" panose="020B0604020202020204" pitchFamily="34" charset="0"/>
                        </a:rPr>
                        <a:t>c)</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sz="1700" dirty="0">
                          <a:solidFill>
                            <a:schemeClr val="tx1"/>
                          </a:solidFill>
                          <a:latin typeface="Arial" panose="020B0604020202020204" pitchFamily="34" charset="0"/>
                          <a:cs typeface="Arial" panose="020B0604020202020204" pitchFamily="34" charset="0"/>
                        </a:rPr>
                        <a:t>auto</a:t>
                      </a:r>
                      <a:r>
                        <a:rPr lang="it-IT" sz="1700" baseline="0" dirty="0">
                          <a:solidFill>
                            <a:schemeClr val="tx1"/>
                          </a:solidFill>
                          <a:latin typeface="Arial" panose="020B0604020202020204" pitchFamily="34" charset="0"/>
                          <a:cs typeface="Arial" panose="020B0604020202020204" pitchFamily="34" charset="0"/>
                        </a:rPr>
                        <a:t> GPL</a:t>
                      </a:r>
                      <a:r>
                        <a:rPr lang="it-IT" sz="1700" dirty="0">
                          <a:solidFill>
                            <a:schemeClr val="tx1"/>
                          </a:solidFill>
                          <a:latin typeface="Arial" panose="020B0604020202020204" pitchFamily="34" charset="0"/>
                          <a:cs typeface="Arial" panose="020B0604020202020204" pitchFamily="34" charset="0"/>
                        </a:rPr>
                        <a:t>: </a:t>
                      </a:r>
                      <a:r>
                        <a:rPr lang="it-IT" sz="1700" dirty="0" smtClean="0">
                          <a:solidFill>
                            <a:schemeClr val="tx1"/>
                          </a:solidFill>
                          <a:latin typeface="Arial" panose="020B0604020202020204" pitchFamily="34" charset="0"/>
                          <a:cs typeface="Arial" panose="020B0604020202020204" pitchFamily="34" charset="0"/>
                        </a:rPr>
                        <a:t>…………</a:t>
                      </a:r>
                      <a:r>
                        <a:rPr lang="it-IT" sz="1700" dirty="0">
                          <a:solidFill>
                            <a:schemeClr val="tx1"/>
                          </a:solidFill>
                          <a:latin typeface="Arial" panose="020B0604020202020204" pitchFamily="34" charset="0"/>
                          <a:cs typeface="Arial" panose="020B0604020202020204" pitchFamily="34" charset="0"/>
                        </a:rPr>
                        <a:t>km</a:t>
                      </a:r>
                      <a:r>
                        <a:rPr lang="it-IT" sz="1700" baseline="0" dirty="0">
                          <a:solidFill>
                            <a:schemeClr val="tx1"/>
                          </a:solidFill>
                          <a:latin typeface="Arial" panose="020B0604020202020204" pitchFamily="34" charset="0"/>
                          <a:cs typeface="Arial" panose="020B0604020202020204" pitchFamily="34" charset="0"/>
                        </a:rPr>
                        <a:t>/anno</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6959691"/>
                  </a:ext>
                </a:extLst>
              </a:tr>
              <a:tr h="604646">
                <a:tc>
                  <a:txBody>
                    <a:bodyPr/>
                    <a:lstStyle/>
                    <a:p>
                      <a:endParaRPr lang="it-IT" sz="170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sz="1700" dirty="0">
                          <a:solidFill>
                            <a:schemeClr val="tx1"/>
                          </a:solidFill>
                          <a:latin typeface="Arial" panose="020B0604020202020204" pitchFamily="34" charset="0"/>
                          <a:cs typeface="Arial" panose="020B0604020202020204" pitchFamily="34" charset="0"/>
                        </a:rPr>
                        <a:t>d)</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sz="1700" dirty="0">
                          <a:solidFill>
                            <a:schemeClr val="tx1"/>
                          </a:solidFill>
                          <a:latin typeface="Arial" panose="020B0604020202020204" pitchFamily="34" charset="0"/>
                          <a:cs typeface="Arial" panose="020B0604020202020204" pitchFamily="34" charset="0"/>
                        </a:rPr>
                        <a:t>auto metano: </a:t>
                      </a:r>
                      <a:r>
                        <a:rPr lang="it-IT" sz="1700" dirty="0" smtClean="0">
                          <a:solidFill>
                            <a:schemeClr val="tx1"/>
                          </a:solidFill>
                          <a:latin typeface="Arial" panose="020B0604020202020204" pitchFamily="34" charset="0"/>
                          <a:cs typeface="Arial" panose="020B0604020202020204" pitchFamily="34" charset="0"/>
                        </a:rPr>
                        <a:t>…...…</a:t>
                      </a:r>
                      <a:r>
                        <a:rPr lang="it-IT" sz="1700" dirty="0">
                          <a:solidFill>
                            <a:schemeClr val="tx1"/>
                          </a:solidFill>
                          <a:latin typeface="Arial" panose="020B0604020202020204" pitchFamily="34" charset="0"/>
                          <a:cs typeface="Arial" panose="020B0604020202020204" pitchFamily="34" charset="0"/>
                        </a:rPr>
                        <a:t>km</a:t>
                      </a:r>
                      <a:r>
                        <a:rPr lang="it-IT" sz="1700" baseline="0" dirty="0">
                          <a:solidFill>
                            <a:schemeClr val="tx1"/>
                          </a:solidFill>
                          <a:latin typeface="Arial" panose="020B0604020202020204" pitchFamily="34" charset="0"/>
                          <a:cs typeface="Arial" panose="020B0604020202020204" pitchFamily="34" charset="0"/>
                        </a:rPr>
                        <a:t>/anno</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76991771"/>
                  </a:ext>
                </a:extLst>
              </a:tr>
              <a:tr h="604646">
                <a:tc>
                  <a:txBody>
                    <a:bodyPr/>
                    <a:lstStyle/>
                    <a:p>
                      <a:endParaRPr lang="it-IT" sz="170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sz="1700" dirty="0">
                          <a:solidFill>
                            <a:schemeClr val="tx1"/>
                          </a:solidFill>
                          <a:latin typeface="Arial" panose="020B0604020202020204" pitchFamily="34" charset="0"/>
                          <a:cs typeface="Arial" panose="020B0604020202020204" pitchFamily="34" charset="0"/>
                        </a:rPr>
                        <a:t>e)</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sz="1700" dirty="0">
                          <a:solidFill>
                            <a:schemeClr val="tx1"/>
                          </a:solidFill>
                          <a:latin typeface="Arial" panose="020B0604020202020204" pitchFamily="34" charset="0"/>
                          <a:cs typeface="Arial" panose="020B0604020202020204" pitchFamily="34" charset="0"/>
                        </a:rPr>
                        <a:t>auto ibrida: </a:t>
                      </a:r>
                      <a:r>
                        <a:rPr lang="it-IT" sz="1700" dirty="0" smtClean="0">
                          <a:solidFill>
                            <a:schemeClr val="tx1"/>
                          </a:solidFill>
                          <a:latin typeface="Arial" panose="020B0604020202020204" pitchFamily="34" charset="0"/>
                          <a:cs typeface="Arial" panose="020B0604020202020204" pitchFamily="34" charset="0"/>
                        </a:rPr>
                        <a:t>…………</a:t>
                      </a:r>
                      <a:r>
                        <a:rPr lang="it-IT" sz="1700" dirty="0">
                          <a:solidFill>
                            <a:schemeClr val="tx1"/>
                          </a:solidFill>
                          <a:latin typeface="Arial" panose="020B0604020202020204" pitchFamily="34" charset="0"/>
                          <a:cs typeface="Arial" panose="020B0604020202020204" pitchFamily="34" charset="0"/>
                        </a:rPr>
                        <a:t>km</a:t>
                      </a:r>
                      <a:r>
                        <a:rPr lang="it-IT" sz="1700" baseline="0" dirty="0">
                          <a:solidFill>
                            <a:schemeClr val="tx1"/>
                          </a:solidFill>
                          <a:latin typeface="Arial" panose="020B0604020202020204" pitchFamily="34" charset="0"/>
                          <a:cs typeface="Arial" panose="020B0604020202020204" pitchFamily="34" charset="0"/>
                        </a:rPr>
                        <a:t>/anno</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13063476"/>
                  </a:ext>
                </a:extLst>
              </a:tr>
            </a:tbl>
          </a:graphicData>
        </a:graphic>
      </p:graphicFrame>
      <p:sp>
        <p:nvSpPr>
          <p:cNvPr id="7" name="Rettangolo 6"/>
          <p:cNvSpPr/>
          <p:nvPr/>
        </p:nvSpPr>
        <p:spPr>
          <a:xfrm>
            <a:off x="0" y="654116"/>
            <a:ext cx="9144000" cy="615553"/>
          </a:xfrm>
          <a:prstGeom prst="rect">
            <a:avLst/>
          </a:prstGeom>
        </p:spPr>
        <p:txBody>
          <a:bodyPr wrap="square">
            <a:spAutoFit/>
          </a:bodyPr>
          <a:lstStyle/>
          <a:p>
            <a:pPr algn="just">
              <a:defRPr/>
            </a:pPr>
            <a:r>
              <a:rPr lang="it-IT" sz="1700" kern="50" dirty="0" smtClean="0">
                <a:ea typeface="SimSun" panose="02010600030101010101" pitchFamily="2" charset="-122"/>
              </a:rPr>
              <a:t>Un altro modo è conoscere </a:t>
            </a:r>
            <a:r>
              <a:rPr lang="it-IT" sz="1700" kern="50" dirty="0">
                <a:ea typeface="SimSun" panose="02010600030101010101" pitchFamily="2" charset="-122"/>
              </a:rPr>
              <a:t>i chilometri annui </a:t>
            </a:r>
            <a:r>
              <a:rPr lang="it-IT" sz="1700" kern="50" dirty="0" smtClean="0">
                <a:ea typeface="SimSun" panose="02010600030101010101" pitchFamily="2" charset="-122"/>
              </a:rPr>
              <a:t>percorsi e, </a:t>
            </a:r>
            <a:r>
              <a:rPr lang="it-IT" sz="1700" kern="50" dirty="0">
                <a:ea typeface="SimSun" panose="02010600030101010101" pitchFamily="2" charset="-122"/>
              </a:rPr>
              <a:t>in base al tipo di </a:t>
            </a:r>
            <a:r>
              <a:rPr lang="it-IT" sz="1700" kern="50" dirty="0" smtClean="0">
                <a:ea typeface="SimSun" panose="02010600030101010101" pitchFamily="2" charset="-122"/>
              </a:rPr>
              <a:t>auto, </a:t>
            </a:r>
            <a:r>
              <a:rPr lang="it-IT" sz="1700" kern="50" dirty="0">
                <a:ea typeface="SimSun" panose="02010600030101010101" pitchFamily="2" charset="-122"/>
              </a:rPr>
              <a:t>si calcolano le emissioni di gas serra utilizzando i </a:t>
            </a:r>
            <a:r>
              <a:rPr lang="it-IT" sz="1700" kern="50" dirty="0" smtClean="0">
                <a:ea typeface="SimSun" panose="02010600030101010101" pitchFamily="2" charset="-122"/>
              </a:rPr>
              <a:t>rispettivi fattori </a:t>
            </a:r>
            <a:r>
              <a:rPr lang="it-IT" sz="1700" kern="50" dirty="0">
                <a:ea typeface="SimSun" panose="02010600030101010101" pitchFamily="2" charset="-122"/>
              </a:rPr>
              <a:t>di emissione.  </a:t>
            </a:r>
          </a:p>
        </p:txBody>
      </p:sp>
      <p:graphicFrame>
        <p:nvGraphicFramePr>
          <p:cNvPr id="8" name="Tabella 7"/>
          <p:cNvGraphicFramePr>
            <a:graphicFrameLocks noGrp="1"/>
          </p:cNvGraphicFramePr>
          <p:nvPr>
            <p:extLst>
              <p:ext uri="{D42A27DB-BD31-4B8C-83A1-F6EECF244321}">
                <p14:modId xmlns:p14="http://schemas.microsoft.com/office/powerpoint/2010/main" val="913504081"/>
              </p:ext>
            </p:extLst>
          </p:nvPr>
        </p:nvGraphicFramePr>
        <p:xfrm>
          <a:off x="4283967" y="1340768"/>
          <a:ext cx="4752529" cy="3859738"/>
        </p:xfrm>
        <a:graphic>
          <a:graphicData uri="http://schemas.openxmlformats.org/drawingml/2006/table">
            <a:tbl>
              <a:tblPr firstRow="1" bandRow="1">
                <a:tableStyleId>{5C22544A-7EE6-4342-B048-85BDC9FD1C3A}</a:tableStyleId>
              </a:tblPr>
              <a:tblGrid>
                <a:gridCol w="1728193">
                  <a:extLst>
                    <a:ext uri="{9D8B030D-6E8A-4147-A177-3AD203B41FA5}">
                      <a16:colId xmlns:a16="http://schemas.microsoft.com/office/drawing/2014/main" val="3968477790"/>
                    </a:ext>
                  </a:extLst>
                </a:gridCol>
                <a:gridCol w="1800200">
                  <a:extLst>
                    <a:ext uri="{9D8B030D-6E8A-4147-A177-3AD203B41FA5}">
                      <a16:colId xmlns:a16="http://schemas.microsoft.com/office/drawing/2014/main" val="679049831"/>
                    </a:ext>
                  </a:extLst>
                </a:gridCol>
                <a:gridCol w="1224136">
                  <a:extLst>
                    <a:ext uri="{9D8B030D-6E8A-4147-A177-3AD203B41FA5}">
                      <a16:colId xmlns:a16="http://schemas.microsoft.com/office/drawing/2014/main" val="1352106536"/>
                    </a:ext>
                  </a:extLst>
                </a:gridCol>
              </a:tblGrid>
              <a:tr h="893801">
                <a:tc>
                  <a:txBody>
                    <a:bodyPr/>
                    <a:lstStyle/>
                    <a:p>
                      <a:pPr algn="ctr"/>
                      <a:r>
                        <a:rPr lang="it-IT" sz="1600" dirty="0">
                          <a:solidFill>
                            <a:schemeClr val="tx1"/>
                          </a:solidFill>
                          <a:latin typeface="Arial" panose="020B0604020202020204" pitchFamily="34" charset="0"/>
                          <a:cs typeface="Arial" panose="020B0604020202020204" pitchFamily="34" charset="0"/>
                        </a:rPr>
                        <a:t>Carburante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AC6"/>
                    </a:solidFill>
                  </a:tcPr>
                </a:tc>
                <a:tc>
                  <a:txBody>
                    <a:bodyPr/>
                    <a:lstStyle/>
                    <a:p>
                      <a:pPr algn="ctr"/>
                      <a:r>
                        <a:rPr lang="it-IT" sz="1600" dirty="0">
                          <a:solidFill>
                            <a:schemeClr val="tx1"/>
                          </a:solidFill>
                          <a:latin typeface="Arial" panose="020B0604020202020204" pitchFamily="34" charset="0"/>
                          <a:cs typeface="Arial" panose="020B0604020202020204" pitchFamily="34" charset="0"/>
                        </a:rPr>
                        <a:t>Tipo auto</a:t>
                      </a:r>
                    </a:p>
                    <a:p>
                      <a:pPr algn="ctr"/>
                      <a:endParaRPr lang="it-IT" sz="160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AC6"/>
                    </a:solidFill>
                  </a:tcPr>
                </a:tc>
                <a:tc>
                  <a:txBody>
                    <a:bodyPr/>
                    <a:lstStyle/>
                    <a:p>
                      <a:pPr algn="ctr"/>
                      <a:r>
                        <a:rPr lang="it-IT" sz="1600" dirty="0">
                          <a:solidFill>
                            <a:schemeClr val="tx1"/>
                          </a:solidFill>
                          <a:latin typeface="Arial" panose="020B0604020202020204" pitchFamily="34" charset="0"/>
                          <a:cs typeface="Arial" panose="020B0604020202020204" pitchFamily="34" charset="0"/>
                        </a:rPr>
                        <a:t>Emissioni [gCO2/km]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AC6"/>
                    </a:solidFill>
                  </a:tcPr>
                </a:tc>
                <a:extLst>
                  <a:ext uri="{0D108BD9-81ED-4DB2-BD59-A6C34878D82A}">
                    <a16:rowId xmlns:a16="http://schemas.microsoft.com/office/drawing/2014/main" val="4039416497"/>
                  </a:ext>
                </a:extLst>
              </a:tr>
              <a:tr h="608661">
                <a:tc>
                  <a:txBody>
                    <a:bodyPr/>
                    <a:lstStyle/>
                    <a:p>
                      <a:r>
                        <a:rPr lang="it-IT" sz="1600" dirty="0">
                          <a:solidFill>
                            <a:schemeClr val="tx1"/>
                          </a:solidFill>
                          <a:latin typeface="Arial" panose="020B0604020202020204" pitchFamily="34" charset="0"/>
                          <a:cs typeface="Arial" panose="020B0604020202020204" pitchFamily="34" charset="0"/>
                        </a:rPr>
                        <a:t>Diesel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it-IT" sz="1600" dirty="0">
                          <a:solidFill>
                            <a:schemeClr val="tx1"/>
                          </a:solidFill>
                          <a:latin typeface="Arial" panose="020B0604020202020204" pitchFamily="34" charset="0"/>
                          <a:cs typeface="Arial" panose="020B0604020202020204" pitchFamily="34" charset="0"/>
                        </a:rPr>
                        <a:t>SUV</a:t>
                      </a:r>
                    </a:p>
                    <a:p>
                      <a:pPr algn="ctr"/>
                      <a:r>
                        <a:rPr lang="it-IT" sz="1600" dirty="0">
                          <a:solidFill>
                            <a:schemeClr val="tx1"/>
                          </a:solidFill>
                          <a:latin typeface="Arial" panose="020B0604020202020204" pitchFamily="34" charset="0"/>
                          <a:cs typeface="Arial" panose="020B0604020202020204" pitchFamily="34" charset="0"/>
                        </a:rPr>
                        <a:t>auto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it-IT" sz="1600" dirty="0">
                          <a:solidFill>
                            <a:schemeClr val="tx1"/>
                          </a:solidFill>
                          <a:latin typeface="Arial" panose="020B0604020202020204" pitchFamily="34" charset="0"/>
                          <a:cs typeface="Arial" panose="020B0604020202020204" pitchFamily="34" charset="0"/>
                        </a:rPr>
                        <a:t>229</a:t>
                      </a:r>
                    </a:p>
                    <a:p>
                      <a:pPr algn="ctr"/>
                      <a:r>
                        <a:rPr lang="it-IT" sz="1600" dirty="0">
                          <a:solidFill>
                            <a:schemeClr val="tx1"/>
                          </a:solidFill>
                          <a:latin typeface="Arial" panose="020B0604020202020204" pitchFamily="34" charset="0"/>
                          <a:cs typeface="Arial" panose="020B0604020202020204" pitchFamily="34" charset="0"/>
                        </a:rPr>
                        <a:t>173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11278250"/>
                  </a:ext>
                </a:extLst>
              </a:tr>
              <a:tr h="608661">
                <a:tc>
                  <a:txBody>
                    <a:bodyPr/>
                    <a:lstStyle/>
                    <a:p>
                      <a:r>
                        <a:rPr lang="it-IT" sz="1600" dirty="0">
                          <a:solidFill>
                            <a:schemeClr val="tx1"/>
                          </a:solidFill>
                          <a:latin typeface="Arial" panose="020B0604020202020204" pitchFamily="34" charset="0"/>
                          <a:cs typeface="Arial" panose="020B0604020202020204" pitchFamily="34" charset="0"/>
                        </a:rPr>
                        <a:t>Benzina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it-IT" sz="1600" dirty="0">
                          <a:solidFill>
                            <a:schemeClr val="tx1"/>
                          </a:solidFill>
                          <a:latin typeface="Arial" panose="020B0604020202020204" pitchFamily="34" charset="0"/>
                          <a:cs typeface="Arial" panose="020B0604020202020204" pitchFamily="34" charset="0"/>
                        </a:rPr>
                        <a:t>SUV</a:t>
                      </a:r>
                    </a:p>
                    <a:p>
                      <a:pPr algn="ctr"/>
                      <a:r>
                        <a:rPr lang="it-IT" sz="1600" dirty="0">
                          <a:solidFill>
                            <a:schemeClr val="tx1"/>
                          </a:solidFill>
                          <a:latin typeface="Arial" panose="020B0604020202020204" pitchFamily="34" charset="0"/>
                          <a:cs typeface="Arial" panose="020B0604020202020204" pitchFamily="34" charset="0"/>
                        </a:rPr>
                        <a:t>auto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it-IT" sz="1600" dirty="0">
                          <a:solidFill>
                            <a:schemeClr val="tx1"/>
                          </a:solidFill>
                          <a:latin typeface="Arial" panose="020B0604020202020204" pitchFamily="34" charset="0"/>
                          <a:cs typeface="Arial" panose="020B0604020202020204" pitchFamily="34" charset="0"/>
                        </a:rPr>
                        <a:t>302</a:t>
                      </a:r>
                    </a:p>
                    <a:p>
                      <a:pPr algn="ctr"/>
                      <a:r>
                        <a:rPr lang="it-IT" sz="1600" dirty="0">
                          <a:solidFill>
                            <a:schemeClr val="tx1"/>
                          </a:solidFill>
                          <a:latin typeface="Arial" panose="020B0604020202020204" pitchFamily="34" charset="0"/>
                          <a:cs typeface="Arial" panose="020B0604020202020204" pitchFamily="34" charset="0"/>
                        </a:rPr>
                        <a:t>173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3802259"/>
                  </a:ext>
                </a:extLst>
              </a:tr>
              <a:tr h="608661">
                <a:tc>
                  <a:txBody>
                    <a:bodyPr/>
                    <a:lstStyle/>
                    <a:p>
                      <a:r>
                        <a:rPr lang="it-IT" sz="1600" dirty="0">
                          <a:solidFill>
                            <a:schemeClr val="tx1"/>
                          </a:solidFill>
                          <a:latin typeface="Arial" panose="020B0604020202020204" pitchFamily="34" charset="0"/>
                          <a:cs typeface="Arial" panose="020B0604020202020204" pitchFamily="34" charset="0"/>
                        </a:rPr>
                        <a:t>GPL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it-IT" sz="1600" dirty="0">
                          <a:solidFill>
                            <a:schemeClr val="tx1"/>
                          </a:solidFill>
                          <a:latin typeface="Arial" panose="020B0604020202020204" pitchFamily="34" charset="0"/>
                          <a:cs typeface="Arial" panose="020B0604020202020204" pitchFamily="34" charset="0"/>
                        </a:rPr>
                        <a:t>SUV</a:t>
                      </a:r>
                    </a:p>
                    <a:p>
                      <a:pPr algn="ctr"/>
                      <a:r>
                        <a:rPr lang="it-IT" sz="1600" dirty="0">
                          <a:solidFill>
                            <a:schemeClr val="tx1"/>
                          </a:solidFill>
                          <a:latin typeface="Arial" panose="020B0604020202020204" pitchFamily="34" charset="0"/>
                          <a:cs typeface="Arial" panose="020B0604020202020204" pitchFamily="34" charset="0"/>
                        </a:rPr>
                        <a:t>auto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it-IT" sz="1600" dirty="0">
                          <a:solidFill>
                            <a:schemeClr val="tx1"/>
                          </a:solidFill>
                          <a:latin typeface="Arial" panose="020B0604020202020204" pitchFamily="34" charset="0"/>
                          <a:cs typeface="Arial" panose="020B0604020202020204" pitchFamily="34" charset="0"/>
                        </a:rPr>
                        <a:t>175</a:t>
                      </a:r>
                    </a:p>
                    <a:p>
                      <a:pPr algn="ctr"/>
                      <a:r>
                        <a:rPr lang="it-IT" sz="1600" dirty="0">
                          <a:solidFill>
                            <a:schemeClr val="tx1"/>
                          </a:solidFill>
                          <a:latin typeface="Arial" panose="020B0604020202020204" pitchFamily="34" charset="0"/>
                          <a:cs typeface="Arial" panose="020B0604020202020204" pitchFamily="34" charset="0"/>
                        </a:rPr>
                        <a:t>162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33940202"/>
                  </a:ext>
                </a:extLst>
              </a:tr>
              <a:tr h="400371">
                <a:tc>
                  <a:txBody>
                    <a:bodyPr/>
                    <a:lstStyle/>
                    <a:p>
                      <a:r>
                        <a:rPr lang="it-IT" sz="1600" dirty="0">
                          <a:solidFill>
                            <a:schemeClr val="tx1"/>
                          </a:solidFill>
                          <a:latin typeface="Arial" panose="020B0604020202020204" pitchFamily="34" charset="0"/>
                          <a:cs typeface="Arial" panose="020B0604020202020204" pitchFamily="34" charset="0"/>
                        </a:rPr>
                        <a:t>Metano*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it-IT" sz="1600" dirty="0">
                          <a:solidFill>
                            <a:schemeClr val="tx1"/>
                          </a:solidFill>
                          <a:latin typeface="Arial" panose="020B0604020202020204" pitchFamily="34" charset="0"/>
                          <a:cs typeface="Arial" panose="020B0604020202020204" pitchFamily="34" charset="0"/>
                        </a:rPr>
                        <a:t>per ogni tipo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it-IT" sz="1600" dirty="0">
                          <a:solidFill>
                            <a:schemeClr val="tx1"/>
                          </a:solidFill>
                          <a:latin typeface="Arial" panose="020B0604020202020204" pitchFamily="34" charset="0"/>
                          <a:cs typeface="Arial" panose="020B0604020202020204" pitchFamily="34" charset="0"/>
                        </a:rPr>
                        <a:t>175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20676240"/>
                  </a:ext>
                </a:extLst>
              </a:tr>
              <a:tr h="739583">
                <a:tc>
                  <a:txBody>
                    <a:bodyPr/>
                    <a:lstStyle/>
                    <a:p>
                      <a:r>
                        <a:rPr lang="it-IT" sz="1600" dirty="0">
                          <a:solidFill>
                            <a:schemeClr val="tx1"/>
                          </a:solidFill>
                          <a:latin typeface="Arial" panose="020B0604020202020204" pitchFamily="34" charset="0"/>
                          <a:cs typeface="Arial" panose="020B0604020202020204" pitchFamily="34" charset="0"/>
                        </a:rPr>
                        <a:t>Ibrida (benzina/ elettricità)</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it-IT" sz="1600" dirty="0">
                          <a:solidFill>
                            <a:schemeClr val="tx1"/>
                          </a:solidFill>
                          <a:latin typeface="Arial" panose="020B0604020202020204" pitchFamily="34" charset="0"/>
                          <a:cs typeface="Arial" panose="020B0604020202020204" pitchFamily="34" charset="0"/>
                        </a:rPr>
                        <a:t>SUV</a:t>
                      </a:r>
                    </a:p>
                    <a:p>
                      <a:pPr algn="ctr"/>
                      <a:r>
                        <a:rPr lang="it-IT" sz="1600" dirty="0">
                          <a:solidFill>
                            <a:schemeClr val="tx1"/>
                          </a:solidFill>
                          <a:latin typeface="Arial" panose="020B0604020202020204" pitchFamily="34" charset="0"/>
                          <a:cs typeface="Arial" panose="020B0604020202020204" pitchFamily="34" charset="0"/>
                        </a:rPr>
                        <a:t>Auto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it-IT" sz="1600" dirty="0">
                          <a:solidFill>
                            <a:schemeClr val="tx1"/>
                          </a:solidFill>
                          <a:latin typeface="Arial" panose="020B0604020202020204" pitchFamily="34" charset="0"/>
                          <a:cs typeface="Arial" panose="020B0604020202020204" pitchFamily="34" charset="0"/>
                        </a:rPr>
                        <a:t>124</a:t>
                      </a:r>
                    </a:p>
                    <a:p>
                      <a:pPr algn="ctr"/>
                      <a:r>
                        <a:rPr lang="it-IT" sz="1600" dirty="0">
                          <a:solidFill>
                            <a:schemeClr val="tx1"/>
                          </a:solidFill>
                          <a:latin typeface="Arial" panose="020B0604020202020204" pitchFamily="34" charset="0"/>
                          <a:cs typeface="Arial" panose="020B0604020202020204" pitchFamily="34" charset="0"/>
                        </a:rPr>
                        <a:t>97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91513595"/>
                  </a:ext>
                </a:extLst>
              </a:tr>
            </a:tbl>
          </a:graphicData>
        </a:graphic>
      </p:graphicFrame>
      <p:sp>
        <p:nvSpPr>
          <p:cNvPr id="10" name="Rettangolo 9"/>
          <p:cNvSpPr/>
          <p:nvPr/>
        </p:nvSpPr>
        <p:spPr>
          <a:xfrm>
            <a:off x="17987" y="6234751"/>
            <a:ext cx="9126013" cy="461665"/>
          </a:xfrm>
          <a:prstGeom prst="rect">
            <a:avLst/>
          </a:prstGeom>
        </p:spPr>
        <p:txBody>
          <a:bodyPr wrap="square">
            <a:spAutoFit/>
          </a:bodyPr>
          <a:lstStyle/>
          <a:p>
            <a:pPr algn="r">
              <a:defRPr/>
            </a:pPr>
            <a:r>
              <a:rPr lang="it-IT" sz="1200" kern="50" dirty="0">
                <a:ea typeface="SimSun" panose="02010600030101010101" pitchFamily="2" charset="-122"/>
              </a:rPr>
              <a:t>Fonte: ISPRA 2020 Rif.:B3; Caserini e altri 2019 Rif.:B1</a:t>
            </a:r>
            <a:r>
              <a:rPr lang="it-IT" sz="1200" dirty="0">
                <a:solidFill>
                  <a:srgbClr val="000000"/>
                </a:solidFill>
                <a:latin typeface="Arial"/>
                <a:cs typeface="Arial"/>
              </a:rPr>
              <a:t>; Hill et. al. 2020 Rif.:B2; ACI 2020 Fif.:B4.</a:t>
            </a:r>
          </a:p>
          <a:p>
            <a:pPr algn="r">
              <a:defRPr/>
            </a:pPr>
            <a:r>
              <a:rPr lang="it-IT" sz="1200" dirty="0">
                <a:latin typeface="Arial"/>
              </a:rPr>
              <a:t>Note: *secondo ISPRA, i modelli per i calcoli dei fattori di emissione dalle auto a metano sono attualmente sotto studio</a:t>
            </a:r>
          </a:p>
        </p:txBody>
      </p:sp>
      <p:pic>
        <p:nvPicPr>
          <p:cNvPr id="11" name="Immagine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5496" y="22632"/>
            <a:ext cx="600569" cy="598056"/>
          </a:xfrm>
          <a:prstGeom prst="rect">
            <a:avLst/>
          </a:prstGeom>
        </p:spPr>
      </p:pic>
      <p:sp>
        <p:nvSpPr>
          <p:cNvPr id="12" name="Text Box 4"/>
          <p:cNvSpPr txBox="1">
            <a:spLocks noChangeArrowheads="1"/>
          </p:cNvSpPr>
          <p:nvPr/>
        </p:nvSpPr>
        <p:spPr bwMode="auto">
          <a:xfrm>
            <a:off x="755576" y="106785"/>
            <a:ext cx="7848674" cy="369332"/>
          </a:xfrm>
          <a:prstGeom prst="rect">
            <a:avLst/>
          </a:prstGeom>
          <a:solidFill>
            <a:schemeClr val="bg1">
              <a:lumMod val="95000"/>
            </a:schemeClr>
          </a:solidFill>
          <a:ln w="9525">
            <a:solidFill>
              <a:srgbClr val="FF0000"/>
            </a:solidFill>
            <a:miter lim="800000"/>
            <a:headEnd/>
            <a:tailEnd/>
          </a:ln>
          <a:effectLst>
            <a:outerShdw dist="107763" dir="2700000" algn="ctr" rotWithShape="0">
              <a:srgbClr val="FF0000"/>
            </a:outerShdw>
          </a:effectLst>
        </p:spPr>
        <p:txBody>
          <a:bodyPr wrap="square">
            <a:spAutoFit/>
          </a:bodyPr>
          <a:lstStyle/>
          <a:p>
            <a:pPr algn="ctr" eaLnBrk="1" fontAlgn="auto" hangingPunct="1">
              <a:spcBef>
                <a:spcPts val="0"/>
              </a:spcBef>
              <a:spcAft>
                <a:spcPts val="0"/>
              </a:spcAft>
              <a:defRPr/>
            </a:pPr>
            <a:r>
              <a:rPr lang="it-IT" b="1" i="1" smtClean="0">
                <a:latin typeface="Arial" charset="0"/>
                <a:cs typeface="+mn-cs"/>
              </a:rPr>
              <a:t>Domande per il calcolo delle emissioni relative alla nostra mobilità </a:t>
            </a:r>
            <a:endParaRPr lang="it-IT" b="1" dirty="0">
              <a:latin typeface="Arial" charset="0"/>
              <a:cs typeface="+mn-cs"/>
            </a:endParaRPr>
          </a:p>
        </p:txBody>
      </p:sp>
    </p:spTree>
    <p:extLst>
      <p:ext uri="{BB962C8B-B14F-4D97-AF65-F5344CB8AC3E}">
        <p14:creationId xmlns:p14="http://schemas.microsoft.com/office/powerpoint/2010/main" val="33765426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3"/>
          <p:cNvSpPr txBox="1">
            <a:spLocks/>
          </p:cNvSpPr>
          <p:nvPr/>
        </p:nvSpPr>
        <p:spPr bwMode="auto">
          <a:xfrm>
            <a:off x="7010400" y="111547"/>
            <a:ext cx="2133600" cy="365125"/>
          </a:xfrm>
          <a:prstGeom prst="rect">
            <a:avLst/>
          </a:prstGeom>
          <a:noFill/>
          <a:ln w="9525">
            <a:noFill/>
            <a:miter lim="800000"/>
            <a:headEnd/>
            <a:tailEnd/>
          </a:ln>
        </p:spPr>
        <p:txBody>
          <a:bodyPr anchor="ctr"/>
          <a:lstStyle/>
          <a:p>
            <a:pPr algn="r" eaLnBrk="1" hangingPunct="1"/>
            <a:fld id="{5BB73F92-B833-44D6-A6E4-1043483ED71A}" type="slidenum">
              <a:rPr lang="it-IT" altLang="it-CH" sz="1200">
                <a:solidFill>
                  <a:srgbClr val="898989"/>
                </a:solidFill>
                <a:latin typeface="Calibri" pitchFamily="34" charset="0"/>
              </a:rPr>
              <a:pPr algn="r" eaLnBrk="1" hangingPunct="1"/>
              <a:t>19</a:t>
            </a:fld>
            <a:endParaRPr lang="it-IT" altLang="it-CH" sz="1200" dirty="0">
              <a:solidFill>
                <a:srgbClr val="898989"/>
              </a:solidFill>
              <a:latin typeface="Calibri" pitchFamily="34" charset="0"/>
            </a:endParaRPr>
          </a:p>
        </p:txBody>
      </p:sp>
      <p:graphicFrame>
        <p:nvGraphicFramePr>
          <p:cNvPr id="5" name="Tabella 4"/>
          <p:cNvGraphicFramePr>
            <a:graphicFrameLocks noGrp="1"/>
          </p:cNvGraphicFramePr>
          <p:nvPr>
            <p:extLst>
              <p:ext uri="{D42A27DB-BD31-4B8C-83A1-F6EECF244321}">
                <p14:modId xmlns:p14="http://schemas.microsoft.com/office/powerpoint/2010/main" val="4267336015"/>
              </p:ext>
            </p:extLst>
          </p:nvPr>
        </p:nvGraphicFramePr>
        <p:xfrm>
          <a:off x="323528" y="764704"/>
          <a:ext cx="4764360" cy="3662680"/>
        </p:xfrm>
        <a:graphic>
          <a:graphicData uri="http://schemas.openxmlformats.org/drawingml/2006/table">
            <a:tbl>
              <a:tblPr firstRow="1" bandRow="1">
                <a:tableStyleId>{5C22544A-7EE6-4342-B048-85BDC9FD1C3A}</a:tableStyleId>
              </a:tblPr>
              <a:tblGrid>
                <a:gridCol w="553534">
                  <a:extLst>
                    <a:ext uri="{9D8B030D-6E8A-4147-A177-3AD203B41FA5}">
                      <a16:colId xmlns:a16="http://schemas.microsoft.com/office/drawing/2014/main" val="2171417590"/>
                    </a:ext>
                  </a:extLst>
                </a:gridCol>
                <a:gridCol w="443245">
                  <a:extLst>
                    <a:ext uri="{9D8B030D-6E8A-4147-A177-3AD203B41FA5}">
                      <a16:colId xmlns:a16="http://schemas.microsoft.com/office/drawing/2014/main" val="2928950902"/>
                    </a:ext>
                  </a:extLst>
                </a:gridCol>
                <a:gridCol w="3767581">
                  <a:extLst>
                    <a:ext uri="{9D8B030D-6E8A-4147-A177-3AD203B41FA5}">
                      <a16:colId xmlns:a16="http://schemas.microsoft.com/office/drawing/2014/main" val="4097070187"/>
                    </a:ext>
                  </a:extLst>
                </a:gridCol>
              </a:tblGrid>
              <a:tr h="405720">
                <a:tc>
                  <a:txBody>
                    <a:bodyPr/>
                    <a:lstStyle/>
                    <a:p>
                      <a:r>
                        <a:rPr lang="it-IT" sz="1700" b="1" dirty="0">
                          <a:solidFill>
                            <a:schemeClr val="tx1"/>
                          </a:solidFill>
                          <a:latin typeface="Arial" panose="020B0604020202020204" pitchFamily="34" charset="0"/>
                          <a:cs typeface="Arial" panose="020B0604020202020204" pitchFamily="34" charset="0"/>
                        </a:rPr>
                        <a:t>4)</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AC6"/>
                    </a:solidFill>
                  </a:tcPr>
                </a:tc>
                <a:tc gridSpan="2">
                  <a:txBody>
                    <a:bodyPr/>
                    <a:lstStyle/>
                    <a:p>
                      <a:r>
                        <a:rPr lang="it-IT" sz="1700" b="1" dirty="0">
                          <a:solidFill>
                            <a:schemeClr val="tx1"/>
                          </a:solidFill>
                          <a:latin typeface="Arial" panose="020B0604020202020204" pitchFamily="34" charset="0"/>
                          <a:cs typeface="Arial" panose="020B0604020202020204" pitchFamily="34" charset="0"/>
                        </a:rPr>
                        <a:t>Per quante ore utilizzi l’autobus in un mese?</a:t>
                      </a:r>
                      <a:endParaRPr lang="it-IT" sz="1700" b="1" baseline="30000" dirty="0">
                        <a:solidFill>
                          <a:schemeClr val="tx1"/>
                        </a:solidFill>
                        <a:latin typeface="Arial" panose="020B0604020202020204" pitchFamily="34" charset="0"/>
                        <a:cs typeface="Arial" panose="020B0604020202020204" pitchFamily="34"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AC6"/>
                    </a:solidFill>
                  </a:tcPr>
                </a:tc>
                <a:tc hMerge="1">
                  <a:txBody>
                    <a:bodyPr/>
                    <a:lstStyle/>
                    <a:p>
                      <a:endParaRPr lang="it-IT" sz="1700" b="1" baseline="30000" dirty="0">
                        <a:solidFill>
                          <a:schemeClr val="tx1"/>
                        </a:solidFill>
                        <a:latin typeface="Arial" panose="020B0604020202020204" pitchFamily="34" charset="0"/>
                        <a:cs typeface="Arial" panose="020B0604020202020204" pitchFamily="34"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AC6"/>
                    </a:solidFill>
                  </a:tcPr>
                </a:tc>
                <a:extLst>
                  <a:ext uri="{0D108BD9-81ED-4DB2-BD59-A6C34878D82A}">
                    <a16:rowId xmlns:a16="http://schemas.microsoft.com/office/drawing/2014/main" val="2359545707"/>
                  </a:ext>
                </a:extLst>
              </a:tr>
              <a:tr h="370840">
                <a:tc>
                  <a:txBody>
                    <a:bodyPr/>
                    <a:lstStyle/>
                    <a:p>
                      <a:endParaRPr lang="it-IT" sz="170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sz="1700" dirty="0">
                          <a:solidFill>
                            <a:schemeClr val="tx1"/>
                          </a:solidFill>
                          <a:latin typeface="Arial" panose="020B0604020202020204" pitchFamily="34" charset="0"/>
                          <a:cs typeface="Arial" panose="020B0604020202020204" pitchFamily="34" charset="0"/>
                        </a:rPr>
                        <a:t>a)</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sz="1700" baseline="0" dirty="0">
                          <a:solidFill>
                            <a:schemeClr val="tx1"/>
                          </a:solidFill>
                          <a:latin typeface="Arial" panose="020B0604020202020204" pitchFamily="34" charset="0"/>
                          <a:cs typeface="Arial" panose="020B0604020202020204" pitchFamily="34" charset="0"/>
                        </a:rPr>
                        <a:t>Autobus: ……………….... ore/mese</a:t>
                      </a:r>
                      <a:endParaRPr lang="it-IT" sz="1700" baseline="30000" dirty="0">
                        <a:solidFill>
                          <a:schemeClr val="tx1"/>
                        </a:solidFill>
                        <a:latin typeface="Arial" panose="020B0604020202020204" pitchFamily="34" charset="0"/>
                        <a:cs typeface="Arial" panose="020B0604020202020204" pitchFamily="34"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43456583"/>
                  </a:ext>
                </a:extLst>
              </a:tr>
              <a:tr h="370840">
                <a:tc>
                  <a:txBody>
                    <a:bodyPr/>
                    <a:lstStyle/>
                    <a:p>
                      <a:r>
                        <a:rPr lang="it-IT" sz="1700" b="1" dirty="0">
                          <a:solidFill>
                            <a:schemeClr val="tx1"/>
                          </a:solidFill>
                          <a:latin typeface="Arial" panose="020B0604020202020204" pitchFamily="34" charset="0"/>
                          <a:cs typeface="Arial" panose="020B0604020202020204" pitchFamily="34" charset="0"/>
                        </a:rPr>
                        <a:t>5)</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AC6"/>
                    </a:solidFill>
                  </a:tcPr>
                </a:tc>
                <a:tc gridSpan="2">
                  <a:txBody>
                    <a:bodyPr/>
                    <a:lstStyle/>
                    <a:p>
                      <a:r>
                        <a:rPr lang="it-IT" sz="1700" b="1" baseline="0" dirty="0">
                          <a:solidFill>
                            <a:schemeClr val="tx1"/>
                          </a:solidFill>
                          <a:latin typeface="Arial" panose="020B0604020202020204" pitchFamily="34" charset="0"/>
                          <a:cs typeface="Arial" panose="020B0604020202020204" pitchFamily="34" charset="0"/>
                        </a:rPr>
                        <a:t>Per quante ore utilizzi i treni locali in un anno?</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AC6"/>
                    </a:solidFill>
                  </a:tcPr>
                </a:tc>
                <a:tc hMerge="1">
                  <a:txBody>
                    <a:bodyPr/>
                    <a:lstStyle/>
                    <a:p>
                      <a:endParaRPr lang="it-IT" sz="1700" b="1" baseline="0" dirty="0">
                        <a:solidFill>
                          <a:schemeClr val="tx1"/>
                        </a:solidFill>
                        <a:latin typeface="Arial" panose="020B0604020202020204" pitchFamily="34" charset="0"/>
                        <a:cs typeface="Arial" panose="020B0604020202020204" pitchFamily="34"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AC6"/>
                    </a:solidFill>
                  </a:tcPr>
                </a:tc>
                <a:extLst>
                  <a:ext uri="{0D108BD9-81ED-4DB2-BD59-A6C34878D82A}">
                    <a16:rowId xmlns:a16="http://schemas.microsoft.com/office/drawing/2014/main" val="3805804970"/>
                  </a:ext>
                </a:extLst>
              </a:tr>
              <a:tr h="255840">
                <a:tc>
                  <a:txBody>
                    <a:bodyPr/>
                    <a:lstStyle/>
                    <a:p>
                      <a:endParaRPr lang="it-IT" sz="170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it-IT" sz="1700" dirty="0">
                        <a:solidFill>
                          <a:schemeClr val="tx1"/>
                        </a:solidFill>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sz="1700" baseline="0" dirty="0">
                          <a:solidFill>
                            <a:schemeClr val="tx1"/>
                          </a:solidFill>
                          <a:latin typeface="Arial" panose="020B0604020202020204" pitchFamily="34" charset="0"/>
                          <a:cs typeface="Arial" panose="020B0604020202020204" pitchFamily="34" charset="0"/>
                        </a:rPr>
                        <a:t>………..………………….. ore/anno</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90226646"/>
                  </a:ext>
                </a:extLst>
              </a:tr>
              <a:tr h="370840">
                <a:tc>
                  <a:txBody>
                    <a:bodyPr/>
                    <a:lstStyle/>
                    <a:p>
                      <a:r>
                        <a:rPr lang="it-IT" sz="1700" b="1" dirty="0">
                          <a:solidFill>
                            <a:schemeClr val="tx1"/>
                          </a:solidFill>
                          <a:latin typeface="Arial" panose="020B0604020202020204" pitchFamily="34" charset="0"/>
                          <a:cs typeface="Arial" panose="020B0604020202020204" pitchFamily="34" charset="0"/>
                        </a:rPr>
                        <a:t>6)</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r>
                        <a:rPr lang="it-IT" sz="1700" b="1" baseline="0" dirty="0">
                          <a:solidFill>
                            <a:schemeClr val="tx1"/>
                          </a:solidFill>
                          <a:latin typeface="Arial" panose="020B0604020202020204" pitchFamily="34" charset="0"/>
                          <a:cs typeface="Arial" panose="020B0604020202020204" pitchFamily="34" charset="0"/>
                        </a:rPr>
                        <a:t>Per quante ore utilizzi i treni ad alta velocità in un anno?</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it-IT" sz="1700" baseline="0" dirty="0">
                        <a:solidFill>
                          <a:schemeClr val="tx1"/>
                        </a:solidFill>
                        <a:latin typeface="Arial" panose="020B0604020202020204" pitchFamily="34" charset="0"/>
                        <a:cs typeface="Arial" panose="020B0604020202020204" pitchFamily="34"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03233458"/>
                  </a:ext>
                </a:extLst>
              </a:tr>
              <a:tr h="370840">
                <a:tc>
                  <a:txBody>
                    <a:bodyPr/>
                    <a:lstStyle/>
                    <a:p>
                      <a:endParaRPr lang="it-IT" sz="170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it-IT" sz="1700" dirty="0">
                        <a:solidFill>
                          <a:schemeClr val="tx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it-IT" sz="1700" baseline="0" dirty="0">
                          <a:solidFill>
                            <a:schemeClr val="tx1"/>
                          </a:solidFill>
                          <a:latin typeface="Arial" panose="020B0604020202020204" pitchFamily="34" charset="0"/>
                          <a:cs typeface="Arial" panose="020B0604020202020204" pitchFamily="34" charset="0"/>
                        </a:rPr>
                        <a:t>……….………………….. ore/anno</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51621444"/>
                  </a:ext>
                </a:extLst>
              </a:tr>
              <a:tr h="370840">
                <a:tc>
                  <a:txBody>
                    <a:bodyPr/>
                    <a:lstStyle/>
                    <a:p>
                      <a:r>
                        <a:rPr lang="it-IT" sz="1700" b="1" dirty="0">
                          <a:solidFill>
                            <a:schemeClr val="tx1"/>
                          </a:solidFill>
                          <a:latin typeface="Arial" panose="020B0604020202020204" pitchFamily="34" charset="0"/>
                          <a:cs typeface="Arial" panose="020B0604020202020204" pitchFamily="34" charset="0"/>
                        </a:rPr>
                        <a:t>7)</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r>
                        <a:rPr lang="it-IT" sz="1700" b="1" dirty="0">
                          <a:solidFill>
                            <a:schemeClr val="tx1"/>
                          </a:solidFill>
                          <a:latin typeface="Arial" panose="020B0604020202020204" pitchFamily="34" charset="0"/>
                          <a:cs typeface="Arial" panose="020B0604020202020204" pitchFamily="34" charset="0"/>
                        </a:rPr>
                        <a:t>Quante ore di volo fai in un anno?</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it-IT"/>
                    </a:p>
                  </a:txBody>
                  <a:tcPr/>
                </a:tc>
                <a:extLst>
                  <a:ext uri="{0D108BD9-81ED-4DB2-BD59-A6C34878D82A}">
                    <a16:rowId xmlns:a16="http://schemas.microsoft.com/office/drawing/2014/main" val="2206455702"/>
                  </a:ext>
                </a:extLst>
              </a:tr>
              <a:tr h="370840">
                <a:tc>
                  <a:txBody>
                    <a:bodyPr/>
                    <a:lstStyle/>
                    <a:p>
                      <a:endParaRPr lang="it-IT" sz="1700" b="1"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it-IT" sz="1700" b="0" dirty="0">
                        <a:solidFill>
                          <a:schemeClr val="tx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it-IT" sz="1700" dirty="0">
                          <a:latin typeface="Arial" panose="020B0604020202020204" pitchFamily="34" charset="0"/>
                          <a:cs typeface="Arial" panose="020B0604020202020204" pitchFamily="34" charset="0"/>
                        </a:rPr>
                        <a:t> …………………….……. ore/anno</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39515601"/>
                  </a:ext>
                </a:extLst>
              </a:tr>
            </a:tbl>
          </a:graphicData>
        </a:graphic>
      </p:graphicFrame>
      <p:sp>
        <p:nvSpPr>
          <p:cNvPr id="6" name="Rettangolo 5"/>
          <p:cNvSpPr/>
          <p:nvPr/>
        </p:nvSpPr>
        <p:spPr>
          <a:xfrm>
            <a:off x="5087888" y="670655"/>
            <a:ext cx="3444552" cy="4016484"/>
          </a:xfrm>
          <a:prstGeom prst="rect">
            <a:avLst/>
          </a:prstGeom>
        </p:spPr>
        <p:txBody>
          <a:bodyPr wrap="square">
            <a:spAutoFit/>
          </a:bodyPr>
          <a:lstStyle/>
          <a:p>
            <a:pPr algn="just">
              <a:defRPr/>
            </a:pPr>
            <a:r>
              <a:rPr lang="it-IT" sz="1700" kern="50" dirty="0">
                <a:ea typeface="SimSun" panose="02010600030101010101" pitchFamily="2" charset="-122"/>
              </a:rPr>
              <a:t>Per l’autobus si considera un fattore di emissione pari a 410 gCO2/ore/passeggero</a:t>
            </a:r>
            <a:r>
              <a:rPr lang="it-IT" sz="1700" kern="50" baseline="30000" dirty="0">
                <a:ea typeface="SimSun" panose="02010600030101010101" pitchFamily="2" charset="-122"/>
              </a:rPr>
              <a:t>(1)</a:t>
            </a:r>
            <a:r>
              <a:rPr lang="it-IT" sz="1700" kern="50" dirty="0">
                <a:ea typeface="SimSun" panose="02010600030101010101" pitchFamily="2" charset="-122"/>
              </a:rPr>
              <a:t>. </a:t>
            </a:r>
          </a:p>
          <a:p>
            <a:pPr algn="just">
              <a:defRPr/>
            </a:pPr>
            <a:r>
              <a:rPr lang="it-IT" sz="1700" kern="50" dirty="0">
                <a:ea typeface="SimSun" panose="02010600030101010101" pitchFamily="2" charset="-122"/>
              </a:rPr>
              <a:t>Per il treno locale si considera un fattore di emissione pari a 400 gCO2/ore/passeggero</a:t>
            </a:r>
            <a:r>
              <a:rPr lang="it-IT" sz="1700" kern="50" baseline="30000" dirty="0">
                <a:ea typeface="SimSun" panose="02010600030101010101" pitchFamily="2" charset="-122"/>
              </a:rPr>
              <a:t>(2)</a:t>
            </a:r>
            <a:r>
              <a:rPr lang="it-IT" sz="1700" kern="50" dirty="0">
                <a:ea typeface="SimSun" panose="02010600030101010101" pitchFamily="2" charset="-122"/>
              </a:rPr>
              <a:t>. </a:t>
            </a:r>
          </a:p>
          <a:p>
            <a:pPr algn="just">
              <a:defRPr/>
            </a:pPr>
            <a:r>
              <a:rPr lang="it-IT" sz="1700" kern="50" dirty="0">
                <a:ea typeface="SimSun" panose="02010600030101010101" pitchFamily="2" charset="-122"/>
              </a:rPr>
              <a:t>Per il treno alta velocità si considera un fattore di emissione pari a 4 kgCO2/ore/passeggero</a:t>
            </a:r>
            <a:r>
              <a:rPr lang="it-IT" sz="1700" kern="50" baseline="30000" dirty="0">
                <a:ea typeface="SimSun" panose="02010600030101010101" pitchFamily="2" charset="-122"/>
              </a:rPr>
              <a:t>(3)</a:t>
            </a:r>
            <a:r>
              <a:rPr lang="it-IT" sz="1700" kern="50" dirty="0">
                <a:ea typeface="SimSun" panose="02010600030101010101" pitchFamily="2" charset="-122"/>
              </a:rPr>
              <a:t>.</a:t>
            </a:r>
            <a:endParaRPr lang="it-IT" sz="1700" kern="50" baseline="30000" dirty="0">
              <a:ea typeface="SimSun" panose="02010600030101010101" pitchFamily="2" charset="-122"/>
            </a:endParaRPr>
          </a:p>
          <a:p>
            <a:pPr algn="just">
              <a:defRPr/>
            </a:pPr>
            <a:r>
              <a:rPr lang="it-IT" sz="1700" kern="50" dirty="0">
                <a:ea typeface="SimSun" panose="02010600030101010101" pitchFamily="2" charset="-122"/>
              </a:rPr>
              <a:t>Per l’aereo si considera un fattore di emissione pari a </a:t>
            </a:r>
            <a:r>
              <a:rPr lang="it-IT" sz="1700" kern="50" dirty="0" smtClean="0">
                <a:ea typeface="SimSun" panose="02010600030101010101" pitchFamily="2" charset="-122"/>
              </a:rPr>
              <a:t>80 </a:t>
            </a:r>
            <a:r>
              <a:rPr lang="it-IT" sz="1700" kern="50" dirty="0">
                <a:ea typeface="SimSun" panose="02010600030101010101" pitchFamily="2" charset="-122"/>
              </a:rPr>
              <a:t>kgCO2/ore/passeggero per viaggi intercontinentali e </a:t>
            </a:r>
            <a:endParaRPr lang="it-IT" sz="1700" kern="50" dirty="0" smtClean="0">
              <a:ea typeface="SimSun" panose="02010600030101010101" pitchFamily="2" charset="-122"/>
            </a:endParaRPr>
          </a:p>
          <a:p>
            <a:pPr algn="just">
              <a:defRPr/>
            </a:pPr>
            <a:r>
              <a:rPr lang="it-IT" sz="1700" kern="50" dirty="0" smtClean="0">
                <a:ea typeface="SimSun" panose="02010600030101010101" pitchFamily="2" charset="-122"/>
              </a:rPr>
              <a:t>140 </a:t>
            </a:r>
            <a:r>
              <a:rPr lang="it-IT" sz="1700" kern="50" dirty="0">
                <a:ea typeface="SimSun" panose="02010600030101010101" pitchFamily="2" charset="-122"/>
              </a:rPr>
              <a:t>kgCO2/ore/passeggero per viaggi in Europa.</a:t>
            </a:r>
            <a:r>
              <a:rPr lang="it-IT" sz="1700" kern="50" baseline="30000" dirty="0">
                <a:ea typeface="SimSun" panose="02010600030101010101" pitchFamily="2" charset="-122"/>
              </a:rPr>
              <a:t>(4)</a:t>
            </a:r>
          </a:p>
        </p:txBody>
      </p:sp>
      <p:sp>
        <p:nvSpPr>
          <p:cNvPr id="7" name="Rettangolo 5">
            <a:extLst>
              <a:ext uri="{FF2B5EF4-FFF2-40B4-BE49-F238E27FC236}">
                <a16:creationId xmlns:a16="http://schemas.microsoft.com/office/drawing/2014/main" id="{6FF5A2D4-7863-4DA9-994C-B798DED8B8EC}"/>
              </a:ext>
            </a:extLst>
          </p:cNvPr>
          <p:cNvSpPr/>
          <p:nvPr/>
        </p:nvSpPr>
        <p:spPr>
          <a:xfrm>
            <a:off x="355852" y="5517232"/>
            <a:ext cx="6880444" cy="1169551"/>
          </a:xfrm>
          <a:prstGeom prst="rect">
            <a:avLst/>
          </a:prstGeom>
        </p:spPr>
        <p:txBody>
          <a:bodyPr wrap="square">
            <a:spAutoFit/>
          </a:bodyPr>
          <a:lstStyle/>
          <a:p>
            <a:pPr algn="just">
              <a:defRPr/>
            </a:pPr>
            <a:r>
              <a:rPr lang="it-IT" sz="1400" kern="50" dirty="0">
                <a:ea typeface="SimSun" panose="02010600030101010101" pitchFamily="2" charset="-122"/>
              </a:rPr>
              <a:t>Fonti:</a:t>
            </a:r>
          </a:p>
          <a:p>
            <a:pPr algn="just">
              <a:defRPr/>
            </a:pPr>
            <a:r>
              <a:rPr lang="it-IT" sz="1400" kern="50" baseline="30000" dirty="0">
                <a:ea typeface="SimSun" panose="02010600030101010101" pitchFamily="2" charset="-122"/>
              </a:rPr>
              <a:t>(1)</a:t>
            </a:r>
            <a:r>
              <a:rPr lang="it-IT" sz="1400" kern="50" dirty="0">
                <a:ea typeface="SimSun" panose="02010600030101010101" pitchFamily="2" charset="-122"/>
              </a:rPr>
              <a:t> Caserini 2019 Rif.: B1; Google Earth Pro + CTPI 2021 Rif.: B5;</a:t>
            </a:r>
          </a:p>
          <a:p>
            <a:pPr algn="just">
              <a:defRPr/>
            </a:pPr>
            <a:r>
              <a:rPr lang="it-IT" sz="1400" kern="50" baseline="30000" dirty="0">
                <a:ea typeface="SimSun" panose="02010600030101010101" pitchFamily="2" charset="-122"/>
              </a:rPr>
              <a:t>(2)</a:t>
            </a:r>
            <a:r>
              <a:rPr lang="it-IT" sz="1400" kern="50" dirty="0">
                <a:ea typeface="SimSun" panose="02010600030101010101" pitchFamily="2" charset="-122"/>
              </a:rPr>
              <a:t> Caserini 2019 Rif.:B1; Sito Trenitalia Rif.: B6; ISPRA 2020 Rif.: B3;</a:t>
            </a:r>
          </a:p>
          <a:p>
            <a:pPr algn="just">
              <a:defRPr/>
            </a:pPr>
            <a:r>
              <a:rPr lang="it-IT" sz="1400" kern="50" baseline="30000" dirty="0">
                <a:ea typeface="SimSun" panose="02010600030101010101" pitchFamily="2" charset="-122"/>
              </a:rPr>
              <a:t>(3)</a:t>
            </a:r>
            <a:r>
              <a:rPr lang="it-IT" sz="1400" kern="50" dirty="0">
                <a:ea typeface="SimSun" panose="02010600030101010101" pitchFamily="2" charset="-122"/>
              </a:rPr>
              <a:t> Caserini 2019 Rif.:B1; Sito Trenitalia Rif.: B6; ISPRA 2020 Rif.: B3;</a:t>
            </a:r>
          </a:p>
          <a:p>
            <a:pPr algn="just">
              <a:defRPr/>
            </a:pPr>
            <a:r>
              <a:rPr lang="it-IT" sz="1400" kern="50" baseline="30000" dirty="0">
                <a:ea typeface="SimSun" panose="02010600030101010101" pitchFamily="2" charset="-122"/>
              </a:rPr>
              <a:t>(4)</a:t>
            </a:r>
            <a:r>
              <a:rPr lang="it-IT" sz="1400" kern="50" dirty="0">
                <a:ea typeface="SimSun" panose="02010600030101010101" pitchFamily="2" charset="-122"/>
              </a:rPr>
              <a:t> Caserini 2019 Rif.:B1; Lee 2021 Rif.:B4; Sito Flighttime-Calculator.com Rif.:B7.</a:t>
            </a:r>
            <a:endParaRPr lang="it-IT" sz="1400" kern="50" baseline="30000" dirty="0">
              <a:ea typeface="SimSun" panose="02010600030101010101" pitchFamily="2" charset="-122"/>
            </a:endParaRPr>
          </a:p>
        </p:txBody>
      </p:sp>
      <p:pic>
        <p:nvPicPr>
          <p:cNvPr id="8" name="Immagine 7"/>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5496" y="22632"/>
            <a:ext cx="600569" cy="598056"/>
          </a:xfrm>
          <a:prstGeom prst="rect">
            <a:avLst/>
          </a:prstGeom>
        </p:spPr>
      </p:pic>
      <p:sp>
        <p:nvSpPr>
          <p:cNvPr id="9" name="Text Box 4"/>
          <p:cNvSpPr txBox="1">
            <a:spLocks noChangeArrowheads="1"/>
          </p:cNvSpPr>
          <p:nvPr/>
        </p:nvSpPr>
        <p:spPr bwMode="auto">
          <a:xfrm>
            <a:off x="755576" y="106785"/>
            <a:ext cx="7848674" cy="369332"/>
          </a:xfrm>
          <a:prstGeom prst="rect">
            <a:avLst/>
          </a:prstGeom>
          <a:solidFill>
            <a:schemeClr val="bg1">
              <a:lumMod val="95000"/>
            </a:schemeClr>
          </a:solidFill>
          <a:ln w="9525">
            <a:solidFill>
              <a:srgbClr val="FF0000"/>
            </a:solidFill>
            <a:miter lim="800000"/>
            <a:headEnd/>
            <a:tailEnd/>
          </a:ln>
          <a:effectLst>
            <a:outerShdw dist="107763" dir="2700000" algn="ctr" rotWithShape="0">
              <a:srgbClr val="FF0000"/>
            </a:outerShdw>
          </a:effectLst>
        </p:spPr>
        <p:txBody>
          <a:bodyPr wrap="square">
            <a:spAutoFit/>
          </a:bodyPr>
          <a:lstStyle/>
          <a:p>
            <a:pPr algn="ctr" eaLnBrk="1" fontAlgn="auto" hangingPunct="1">
              <a:spcBef>
                <a:spcPts val="0"/>
              </a:spcBef>
              <a:spcAft>
                <a:spcPts val="0"/>
              </a:spcAft>
              <a:defRPr/>
            </a:pPr>
            <a:r>
              <a:rPr lang="it-IT" b="1" i="1" smtClean="0">
                <a:latin typeface="Arial" charset="0"/>
                <a:cs typeface="+mn-cs"/>
              </a:rPr>
              <a:t>Domande per il calcolo delle emissioni relative alla nostra mobilità </a:t>
            </a:r>
            <a:endParaRPr lang="it-IT" b="1" dirty="0">
              <a:latin typeface="Arial" charset="0"/>
              <a:cs typeface="+mn-cs"/>
            </a:endParaRPr>
          </a:p>
        </p:txBody>
      </p:sp>
    </p:spTree>
    <p:extLst>
      <p:ext uri="{BB962C8B-B14F-4D97-AF65-F5344CB8AC3E}">
        <p14:creationId xmlns:p14="http://schemas.microsoft.com/office/powerpoint/2010/main" val="23706484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1258888" y="106785"/>
            <a:ext cx="7345362" cy="369887"/>
          </a:xfrm>
          <a:prstGeom prst="rect">
            <a:avLst/>
          </a:prstGeom>
          <a:solidFill>
            <a:schemeClr val="bg1">
              <a:lumMod val="95000"/>
            </a:schemeClr>
          </a:solidFill>
          <a:ln w="9525">
            <a:solidFill>
              <a:srgbClr val="FF0000"/>
            </a:solidFill>
            <a:miter lim="800000"/>
            <a:headEnd/>
            <a:tailEnd/>
          </a:ln>
          <a:effectLst>
            <a:outerShdw dist="107763" dir="2700000" algn="ctr" rotWithShape="0">
              <a:srgbClr val="FF0000"/>
            </a:outerShdw>
          </a:effectLst>
        </p:spPr>
        <p:txBody>
          <a:bodyPr>
            <a:spAutoFit/>
          </a:bodyPr>
          <a:lstStyle/>
          <a:p>
            <a:pPr algn="ctr" eaLnBrk="1" fontAlgn="auto" hangingPunct="1">
              <a:spcBef>
                <a:spcPts val="0"/>
              </a:spcBef>
              <a:spcAft>
                <a:spcPts val="0"/>
              </a:spcAft>
              <a:defRPr/>
            </a:pPr>
            <a:r>
              <a:rPr lang="it-IT" b="1" i="1" dirty="0">
                <a:latin typeface="Arial" charset="0"/>
                <a:cs typeface="+mn-cs"/>
              </a:rPr>
              <a:t>Calcoliamo le emissioni </a:t>
            </a:r>
            <a:r>
              <a:rPr lang="it-IT" b="1" i="1" dirty="0" smtClean="0">
                <a:latin typeface="Arial" charset="0"/>
                <a:cs typeface="+mn-cs"/>
              </a:rPr>
              <a:t>relative alla </a:t>
            </a:r>
            <a:r>
              <a:rPr lang="it-IT" b="1" i="1" dirty="0">
                <a:latin typeface="Arial" charset="0"/>
                <a:cs typeface="+mn-cs"/>
              </a:rPr>
              <a:t>nostra mobilità </a:t>
            </a:r>
            <a:endParaRPr lang="it-IT" b="1" dirty="0">
              <a:latin typeface="Arial" charset="0"/>
              <a:cs typeface="+mn-cs"/>
            </a:endParaRPr>
          </a:p>
        </p:txBody>
      </p:sp>
      <p:sp>
        <p:nvSpPr>
          <p:cNvPr id="4" name="Segnaposto numero diapositiva 3"/>
          <p:cNvSpPr txBox="1">
            <a:spLocks/>
          </p:cNvSpPr>
          <p:nvPr/>
        </p:nvSpPr>
        <p:spPr bwMode="auto">
          <a:xfrm>
            <a:off x="7010400" y="111547"/>
            <a:ext cx="2133600" cy="365125"/>
          </a:xfrm>
          <a:prstGeom prst="rect">
            <a:avLst/>
          </a:prstGeom>
          <a:noFill/>
          <a:ln w="9525">
            <a:noFill/>
            <a:miter lim="800000"/>
            <a:headEnd/>
            <a:tailEnd/>
          </a:ln>
        </p:spPr>
        <p:txBody>
          <a:bodyPr anchor="ctr"/>
          <a:lstStyle/>
          <a:p>
            <a:pPr algn="r" eaLnBrk="1" hangingPunct="1"/>
            <a:fld id="{5BB73F92-B833-44D6-A6E4-1043483ED71A}" type="slidenum">
              <a:rPr lang="it-IT" altLang="it-CH" sz="1200">
                <a:solidFill>
                  <a:srgbClr val="898989"/>
                </a:solidFill>
                <a:latin typeface="Calibri" pitchFamily="34" charset="0"/>
              </a:rPr>
              <a:pPr algn="r" eaLnBrk="1" hangingPunct="1"/>
              <a:t>20</a:t>
            </a:fld>
            <a:endParaRPr lang="it-IT" altLang="it-CH" sz="1200" dirty="0">
              <a:solidFill>
                <a:srgbClr val="898989"/>
              </a:solidFill>
              <a:latin typeface="Calibri" pitchFamily="34" charset="0"/>
            </a:endParaRPr>
          </a:p>
        </p:txBody>
      </p:sp>
      <p:graphicFrame>
        <p:nvGraphicFramePr>
          <p:cNvPr id="5" name="Tabella 4"/>
          <p:cNvGraphicFramePr>
            <a:graphicFrameLocks noGrp="1"/>
          </p:cNvGraphicFramePr>
          <p:nvPr>
            <p:extLst>
              <p:ext uri="{D42A27DB-BD31-4B8C-83A1-F6EECF244321}">
                <p14:modId xmlns:p14="http://schemas.microsoft.com/office/powerpoint/2010/main" val="3563526173"/>
              </p:ext>
            </p:extLst>
          </p:nvPr>
        </p:nvGraphicFramePr>
        <p:xfrm>
          <a:off x="539552" y="2492896"/>
          <a:ext cx="8100000" cy="370840"/>
        </p:xfrm>
        <a:graphic>
          <a:graphicData uri="http://schemas.openxmlformats.org/drawingml/2006/table">
            <a:tbl>
              <a:tblPr firstRow="1" bandRow="1">
                <a:tableStyleId>{5C22544A-7EE6-4342-B048-85BDC9FD1C3A}</a:tableStyleId>
              </a:tblPr>
              <a:tblGrid>
                <a:gridCol w="7052038">
                  <a:extLst>
                    <a:ext uri="{9D8B030D-6E8A-4147-A177-3AD203B41FA5}">
                      <a16:colId xmlns:a16="http://schemas.microsoft.com/office/drawing/2014/main" val="4097070187"/>
                    </a:ext>
                  </a:extLst>
                </a:gridCol>
                <a:gridCol w="1047962">
                  <a:extLst>
                    <a:ext uri="{9D8B030D-6E8A-4147-A177-3AD203B41FA5}">
                      <a16:colId xmlns:a16="http://schemas.microsoft.com/office/drawing/2014/main" val="358645794"/>
                    </a:ext>
                  </a:extLst>
                </a:gridCol>
              </a:tblGrid>
              <a:tr h="370840">
                <a:tc>
                  <a:txBody>
                    <a:bodyPr/>
                    <a:lstStyle/>
                    <a:p>
                      <a:r>
                        <a:rPr lang="it-IT" sz="1700" dirty="0">
                          <a:solidFill>
                            <a:schemeClr val="tx1"/>
                          </a:solidFill>
                          <a:latin typeface="Arial" panose="020B0604020202020204" pitchFamily="34" charset="0"/>
                          <a:cs typeface="Arial" panose="020B0604020202020204" pitchFamily="34" charset="0"/>
                        </a:rPr>
                        <a:t>Emissioni di CO2 per la</a:t>
                      </a:r>
                      <a:r>
                        <a:rPr lang="it-IT" sz="1700" baseline="0" dirty="0">
                          <a:solidFill>
                            <a:schemeClr val="tx1"/>
                          </a:solidFill>
                          <a:latin typeface="Arial" panose="020B0604020202020204" pitchFamily="34" charset="0"/>
                          <a:cs typeface="Arial" panose="020B0604020202020204" pitchFamily="34" charset="0"/>
                        </a:rPr>
                        <a:t> mobilità</a:t>
                      </a:r>
                      <a:r>
                        <a:rPr lang="it-IT" sz="1700" dirty="0">
                          <a:solidFill>
                            <a:schemeClr val="tx1"/>
                          </a:solidFill>
                          <a:latin typeface="Arial" panose="020B0604020202020204" pitchFamily="34" charset="0"/>
                          <a:cs typeface="Arial" panose="020B0604020202020204" pitchFamily="34" charset="0"/>
                        </a:rPr>
                        <a:t>:           </a:t>
                      </a:r>
                      <a:r>
                        <a:rPr lang="it-IT" sz="1700" dirty="0" smtClean="0">
                          <a:solidFill>
                            <a:schemeClr val="tx1"/>
                          </a:solidFill>
                          <a:latin typeface="Arial" panose="020B0604020202020204" pitchFamily="34" charset="0"/>
                          <a:cs typeface="Arial" panose="020B0604020202020204" pitchFamily="34" charset="0"/>
                        </a:rPr>
                        <a:t>…………</a:t>
                      </a:r>
                      <a:r>
                        <a:rPr lang="it-IT" sz="1700" baseline="0" dirty="0" smtClean="0">
                          <a:solidFill>
                            <a:schemeClr val="tx1"/>
                          </a:solidFill>
                          <a:latin typeface="Arial" panose="020B0604020202020204" pitchFamily="34" charset="0"/>
                          <a:cs typeface="Arial" panose="020B0604020202020204" pitchFamily="34" charset="0"/>
                        </a:rPr>
                        <a:t> kgCO2/anno</a:t>
                      </a:r>
                      <a:endParaRPr lang="it-IT" sz="170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AC6"/>
                    </a:solidFill>
                  </a:tcPr>
                </a:tc>
                <a:tc>
                  <a:txBody>
                    <a:bodyPr/>
                    <a:lstStyle/>
                    <a:p>
                      <a:endParaRPr lang="it-IT" sz="1700" dirty="0">
                        <a:solidFill>
                          <a:schemeClr val="tx1"/>
                        </a:solidFill>
                        <a:latin typeface="Arial" panose="020B0604020202020204" pitchFamily="34" charset="0"/>
                        <a:cs typeface="Arial" panose="020B0604020202020204" pitchFamily="34"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AC6"/>
                    </a:solidFill>
                  </a:tcPr>
                </a:tc>
                <a:extLst>
                  <a:ext uri="{0D108BD9-81ED-4DB2-BD59-A6C34878D82A}">
                    <a16:rowId xmlns:a16="http://schemas.microsoft.com/office/drawing/2014/main" val="3447967644"/>
                  </a:ext>
                </a:extLst>
              </a:tr>
            </a:tbl>
          </a:graphicData>
        </a:graphic>
      </p:graphicFrame>
      <p:sp>
        <p:nvSpPr>
          <p:cNvPr id="6" name="Rettangolo 5"/>
          <p:cNvSpPr/>
          <p:nvPr/>
        </p:nvSpPr>
        <p:spPr>
          <a:xfrm>
            <a:off x="0" y="692696"/>
            <a:ext cx="9144000" cy="1138773"/>
          </a:xfrm>
          <a:prstGeom prst="rect">
            <a:avLst/>
          </a:prstGeom>
        </p:spPr>
        <p:txBody>
          <a:bodyPr wrap="square">
            <a:spAutoFit/>
          </a:bodyPr>
          <a:lstStyle/>
          <a:p>
            <a:pPr algn="just">
              <a:defRPr/>
            </a:pPr>
            <a:r>
              <a:rPr lang="it-IT" sz="1700" kern="50" dirty="0">
                <a:ea typeface="SimSun" panose="02010600030101010101" pitchFamily="2" charset="-122"/>
              </a:rPr>
              <a:t>Dopo aver risposto a tutte le domande, il calcolatore determina le emissioni di CO2 per la mobilità.</a:t>
            </a:r>
          </a:p>
          <a:p>
            <a:pPr algn="just">
              <a:defRPr/>
            </a:pPr>
            <a:r>
              <a:rPr lang="it-IT" sz="1700" kern="50" dirty="0">
                <a:ea typeface="SimSun" panose="02010600030101010101" pitchFamily="2" charset="-122"/>
              </a:rPr>
              <a:t>Il calcolo viene effettuato moltiplicano i vari dati per i corrispondenti fattori di emissione illustrati nella pagina precedente. </a:t>
            </a:r>
          </a:p>
        </p:txBody>
      </p:sp>
      <p:pic>
        <p:nvPicPr>
          <p:cNvPr id="7" name="Immagine 6"/>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163349" y="3356992"/>
            <a:ext cx="2808312" cy="2736304"/>
          </a:xfrm>
          <a:prstGeom prst="rect">
            <a:avLst/>
          </a:prstGeom>
        </p:spPr>
      </p:pic>
      <p:pic>
        <p:nvPicPr>
          <p:cNvPr id="8" name="Immagine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496" y="22632"/>
            <a:ext cx="600569" cy="598056"/>
          </a:xfrm>
          <a:prstGeom prst="rect">
            <a:avLst/>
          </a:prstGeom>
        </p:spPr>
      </p:pic>
    </p:spTree>
    <p:extLst>
      <p:ext uri="{BB962C8B-B14F-4D97-AF65-F5344CB8AC3E}">
        <p14:creationId xmlns:p14="http://schemas.microsoft.com/office/powerpoint/2010/main" val="3480909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p:nvPr/>
        </p:nvPicPr>
        <p:blipFill>
          <a:blip r:embed="rId2" cstate="email">
            <a:extLst>
              <a:ext uri="{28A0092B-C50C-407E-A947-70E740481C1C}">
                <a14:useLocalDpi xmlns:a14="http://schemas.microsoft.com/office/drawing/2010/main"/>
              </a:ext>
            </a:extLst>
          </a:blip>
          <a:stretch>
            <a:fillRect/>
          </a:stretch>
        </p:blipFill>
        <p:spPr>
          <a:xfrm>
            <a:off x="7010400" y="1851848"/>
            <a:ext cx="2133600" cy="1118524"/>
          </a:xfrm>
          <a:prstGeom prst="rect">
            <a:avLst/>
          </a:prstGeom>
        </p:spPr>
      </p:pic>
      <p:pic>
        <p:nvPicPr>
          <p:cNvPr id="3" name="Immagine 2"/>
          <p:cNvPicPr/>
          <p:nvPr/>
        </p:nvPicPr>
        <p:blipFill>
          <a:blip r:embed="rId3" cstate="email">
            <a:extLst>
              <a:ext uri="{28A0092B-C50C-407E-A947-70E740481C1C}">
                <a14:useLocalDpi xmlns:a14="http://schemas.microsoft.com/office/drawing/2010/main"/>
              </a:ext>
            </a:extLst>
          </a:blip>
          <a:stretch>
            <a:fillRect/>
          </a:stretch>
        </p:blipFill>
        <p:spPr>
          <a:xfrm>
            <a:off x="1845568" y="5877272"/>
            <a:ext cx="3590528" cy="936104"/>
          </a:xfrm>
          <a:prstGeom prst="rect">
            <a:avLst/>
          </a:prstGeom>
        </p:spPr>
      </p:pic>
      <p:pic>
        <p:nvPicPr>
          <p:cNvPr id="4" name="Immagine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444207" y="5805264"/>
            <a:ext cx="2592289" cy="1019542"/>
          </a:xfrm>
          <a:prstGeom prst="rect">
            <a:avLst/>
          </a:prstGeom>
        </p:spPr>
      </p:pic>
      <p:sp>
        <p:nvSpPr>
          <p:cNvPr id="6" name="Segnaposto numero diapositiva 3"/>
          <p:cNvSpPr txBox="1">
            <a:spLocks/>
          </p:cNvSpPr>
          <p:nvPr/>
        </p:nvSpPr>
        <p:spPr bwMode="auto">
          <a:xfrm>
            <a:off x="7010400" y="111547"/>
            <a:ext cx="2133600" cy="365125"/>
          </a:xfrm>
          <a:prstGeom prst="rect">
            <a:avLst/>
          </a:prstGeom>
          <a:noFill/>
          <a:ln w="9525">
            <a:noFill/>
            <a:miter lim="800000"/>
            <a:headEnd/>
            <a:tailEnd/>
          </a:ln>
        </p:spPr>
        <p:txBody>
          <a:bodyPr anchor="ctr"/>
          <a:lstStyle/>
          <a:p>
            <a:pPr algn="r" eaLnBrk="1" hangingPunct="1"/>
            <a:fld id="{5BB73F92-B833-44D6-A6E4-1043483ED71A}" type="slidenum">
              <a:rPr lang="it-IT" altLang="it-CH" sz="1200">
                <a:solidFill>
                  <a:srgbClr val="898989"/>
                </a:solidFill>
                <a:latin typeface="Calibri" pitchFamily="34" charset="0"/>
              </a:rPr>
              <a:pPr algn="r" eaLnBrk="1" hangingPunct="1"/>
              <a:t>21</a:t>
            </a:fld>
            <a:endParaRPr lang="it-IT" altLang="it-CH" sz="1200" dirty="0">
              <a:solidFill>
                <a:srgbClr val="898989"/>
              </a:solidFill>
              <a:latin typeface="Calibri" pitchFamily="34" charset="0"/>
            </a:endParaRPr>
          </a:p>
        </p:txBody>
      </p:sp>
      <p:sp>
        <p:nvSpPr>
          <p:cNvPr id="7" name="Text Box 4"/>
          <p:cNvSpPr txBox="1">
            <a:spLocks noChangeArrowheads="1"/>
          </p:cNvSpPr>
          <p:nvPr/>
        </p:nvSpPr>
        <p:spPr bwMode="auto">
          <a:xfrm>
            <a:off x="899592" y="106785"/>
            <a:ext cx="7704658" cy="369332"/>
          </a:xfrm>
          <a:prstGeom prst="rect">
            <a:avLst/>
          </a:prstGeom>
          <a:solidFill>
            <a:schemeClr val="bg1">
              <a:lumMod val="95000"/>
            </a:schemeClr>
          </a:solidFill>
          <a:ln w="9525">
            <a:solidFill>
              <a:srgbClr val="FF0000"/>
            </a:solidFill>
            <a:miter lim="800000"/>
            <a:headEnd/>
            <a:tailEnd/>
          </a:ln>
          <a:effectLst>
            <a:outerShdw dist="107763" dir="2700000" algn="ctr" rotWithShape="0">
              <a:srgbClr val="FF0000"/>
            </a:outerShdw>
          </a:effectLst>
        </p:spPr>
        <p:txBody>
          <a:bodyPr wrap="square">
            <a:spAutoFit/>
          </a:bodyPr>
          <a:lstStyle/>
          <a:p>
            <a:pPr algn="ctr" eaLnBrk="1" fontAlgn="auto" hangingPunct="1">
              <a:spcBef>
                <a:spcPts val="0"/>
              </a:spcBef>
              <a:spcAft>
                <a:spcPts val="0"/>
              </a:spcAft>
              <a:defRPr/>
            </a:pPr>
            <a:r>
              <a:rPr lang="it-IT" b="1" i="1" dirty="0">
                <a:latin typeface="Arial" charset="0"/>
                <a:cs typeface="+mn-cs"/>
              </a:rPr>
              <a:t>Come possiamo ridurre le emissioni </a:t>
            </a:r>
            <a:r>
              <a:rPr lang="it-IT" b="1" i="1" dirty="0" smtClean="0">
                <a:latin typeface="Arial" charset="0"/>
                <a:cs typeface="+mn-cs"/>
              </a:rPr>
              <a:t>relative alla </a:t>
            </a:r>
            <a:r>
              <a:rPr lang="it-IT" b="1" i="1" dirty="0">
                <a:latin typeface="Arial" charset="0"/>
                <a:cs typeface="+mn-cs"/>
              </a:rPr>
              <a:t>nostra mobilità</a:t>
            </a:r>
            <a:endParaRPr lang="it-IT" b="1" dirty="0">
              <a:latin typeface="Arial" charset="0"/>
              <a:cs typeface="+mn-cs"/>
            </a:endParaRPr>
          </a:p>
        </p:txBody>
      </p:sp>
      <p:pic>
        <p:nvPicPr>
          <p:cNvPr id="8" name="Immagine 7"/>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7171527" y="618913"/>
            <a:ext cx="1713711" cy="1232935"/>
          </a:xfrm>
          <a:prstGeom prst="rect">
            <a:avLst/>
          </a:prstGeom>
        </p:spPr>
      </p:pic>
      <p:pic>
        <p:nvPicPr>
          <p:cNvPr id="9" name="Immagine 8"/>
          <p:cNvPicPr/>
          <p:nvPr/>
        </p:nvPicPr>
        <p:blipFill>
          <a:blip r:embed="rId6" cstate="email">
            <a:extLst>
              <a:ext uri="{28A0092B-C50C-407E-A947-70E740481C1C}">
                <a14:useLocalDpi xmlns:a14="http://schemas.microsoft.com/office/drawing/2010/main"/>
              </a:ext>
            </a:extLst>
          </a:blip>
          <a:stretch>
            <a:fillRect/>
          </a:stretch>
        </p:blipFill>
        <p:spPr>
          <a:xfrm>
            <a:off x="7452320" y="2970372"/>
            <a:ext cx="1432918" cy="1425654"/>
          </a:xfrm>
          <a:prstGeom prst="rect">
            <a:avLst/>
          </a:prstGeom>
        </p:spPr>
      </p:pic>
      <p:pic>
        <p:nvPicPr>
          <p:cNvPr id="10" name="Immagine 9"/>
          <p:cNvPicPr/>
          <p:nvPr/>
        </p:nvPicPr>
        <p:blipFill>
          <a:blip r:embed="rId7" cstate="email">
            <a:extLst>
              <a:ext uri="{28A0092B-C50C-407E-A947-70E740481C1C}">
                <a14:useLocalDpi xmlns:a14="http://schemas.microsoft.com/office/drawing/2010/main"/>
              </a:ext>
            </a:extLst>
          </a:blip>
          <a:stretch>
            <a:fillRect/>
          </a:stretch>
        </p:blipFill>
        <p:spPr>
          <a:xfrm>
            <a:off x="7389819" y="4315006"/>
            <a:ext cx="1277126" cy="1426957"/>
          </a:xfrm>
          <a:prstGeom prst="rect">
            <a:avLst/>
          </a:prstGeom>
        </p:spPr>
      </p:pic>
      <p:sp>
        <p:nvSpPr>
          <p:cNvPr id="11" name="Rettangolo 10"/>
          <p:cNvSpPr/>
          <p:nvPr/>
        </p:nvSpPr>
        <p:spPr>
          <a:xfrm>
            <a:off x="1" y="692696"/>
            <a:ext cx="7380312" cy="5062924"/>
          </a:xfrm>
          <a:prstGeom prst="rect">
            <a:avLst/>
          </a:prstGeom>
        </p:spPr>
        <p:txBody>
          <a:bodyPr wrap="square">
            <a:spAutoFit/>
          </a:bodyPr>
          <a:lstStyle/>
          <a:p>
            <a:pPr algn="just"/>
            <a:r>
              <a:rPr lang="it-IT" sz="1700" dirty="0"/>
              <a:t>Per ridurre le emissioni si possono adottare le seguenti azioni:</a:t>
            </a:r>
          </a:p>
          <a:p>
            <a:pPr marL="285750" indent="-285750" algn="just">
              <a:buFont typeface="Arial" panose="020B0604020202020204" pitchFamily="34" charset="0"/>
              <a:buChar char="•"/>
            </a:pPr>
            <a:r>
              <a:rPr lang="it-IT" sz="1700" dirty="0"/>
              <a:t>prediligere la </a:t>
            </a:r>
            <a:r>
              <a:rPr lang="it-IT" sz="1700" b="1" dirty="0">
                <a:solidFill>
                  <a:srgbClr val="FF0000"/>
                </a:solidFill>
                <a:effectLst>
                  <a:outerShdw blurRad="38100" dist="38100" dir="2700000" algn="tl">
                    <a:srgbClr val="000000">
                      <a:alpha val="43137"/>
                    </a:srgbClr>
                  </a:outerShdw>
                </a:effectLst>
              </a:rPr>
              <a:t>mobilità a zero emissioni</a:t>
            </a:r>
            <a:r>
              <a:rPr lang="it-IT" sz="1700" dirty="0"/>
              <a:t>: andare a piedi o in bicicletta;</a:t>
            </a:r>
          </a:p>
          <a:p>
            <a:pPr marL="285750" indent="-285750" algn="just">
              <a:buFont typeface="Arial" panose="020B0604020202020204" pitchFamily="34" charset="0"/>
              <a:buChar char="•"/>
            </a:pPr>
            <a:r>
              <a:rPr lang="it-IT" sz="1700" dirty="0"/>
              <a:t>scegliere il </a:t>
            </a:r>
            <a:r>
              <a:rPr lang="it-IT" sz="1700" b="1" dirty="0">
                <a:solidFill>
                  <a:srgbClr val="FF0000"/>
                </a:solidFill>
                <a:effectLst>
                  <a:outerShdw blurRad="38100" dist="38100" dir="2700000" algn="tl">
                    <a:srgbClr val="000000">
                      <a:alpha val="43137"/>
                    </a:srgbClr>
                  </a:outerShdw>
                </a:effectLst>
              </a:rPr>
              <a:t>treno anziché l’aereo </a:t>
            </a:r>
            <a:r>
              <a:rPr lang="it-IT" sz="1700" dirty="0"/>
              <a:t>per i percorsi medio-lunghi;</a:t>
            </a:r>
          </a:p>
          <a:p>
            <a:pPr marL="285750" indent="-285750" algn="just">
              <a:buFont typeface="Arial" panose="020B0604020202020204" pitchFamily="34" charset="0"/>
              <a:buChar char="•"/>
            </a:pPr>
            <a:r>
              <a:rPr lang="it-IT" sz="1700" dirty="0"/>
              <a:t>prediligere </a:t>
            </a:r>
            <a:r>
              <a:rPr lang="it-IT" sz="1700" b="1" dirty="0">
                <a:solidFill>
                  <a:srgbClr val="FF0000"/>
                </a:solidFill>
                <a:effectLst>
                  <a:outerShdw blurRad="38100" dist="38100" dir="2700000" algn="tl">
                    <a:srgbClr val="000000">
                      <a:alpha val="43137"/>
                    </a:srgbClr>
                  </a:outerShdw>
                </a:effectLst>
              </a:rPr>
              <a:t>attività svolte a distanza </a:t>
            </a:r>
            <a:r>
              <a:rPr lang="it-IT" sz="1700" dirty="0"/>
              <a:t>evitando gli spostamenti;</a:t>
            </a:r>
          </a:p>
          <a:p>
            <a:pPr marL="285750" indent="-285750" algn="just">
              <a:buFont typeface="Arial" panose="020B0604020202020204" pitchFamily="34" charset="0"/>
              <a:buChar char="•"/>
            </a:pPr>
            <a:r>
              <a:rPr lang="it-IT" sz="1700" dirty="0"/>
              <a:t>adottare corretti </a:t>
            </a:r>
            <a:r>
              <a:rPr lang="it-IT" sz="1700" b="1" dirty="0">
                <a:solidFill>
                  <a:srgbClr val="FF0000"/>
                </a:solidFill>
                <a:effectLst>
                  <a:outerShdw blurRad="38100" dist="38100" dir="2700000" algn="tl">
                    <a:srgbClr val="000000">
                      <a:alpha val="43137"/>
                    </a:srgbClr>
                  </a:outerShdw>
                </a:effectLst>
              </a:rPr>
              <a:t>stili di guida</a:t>
            </a:r>
            <a:r>
              <a:rPr lang="it-IT" sz="1700" dirty="0"/>
              <a:t>;</a:t>
            </a:r>
          </a:p>
          <a:p>
            <a:pPr marL="285750" indent="-285750" algn="just">
              <a:buFont typeface="Arial" panose="020B0604020202020204" pitchFamily="34" charset="0"/>
              <a:buChar char="•"/>
            </a:pPr>
            <a:r>
              <a:rPr lang="it-IT" sz="1700" dirty="0"/>
              <a:t>acquistare </a:t>
            </a:r>
            <a:r>
              <a:rPr lang="it-IT" sz="1700" b="1" dirty="0">
                <a:solidFill>
                  <a:srgbClr val="FF0000"/>
                </a:solidFill>
                <a:effectLst>
                  <a:outerShdw blurRad="38100" dist="38100" dir="2700000" algn="tl">
                    <a:srgbClr val="000000">
                      <a:alpha val="43137"/>
                    </a:srgbClr>
                  </a:outerShdw>
                </a:effectLst>
              </a:rPr>
              <a:t>un’auto elettrica </a:t>
            </a:r>
            <a:r>
              <a:rPr lang="it-IT" sz="1700" dirty="0"/>
              <a:t>utilizzando gli incentivi per la rottamazione dell’auto a carburante e possibilmente caricare l’auto tramite un impianto fotovoltaico o un contratto di fornitura di energia elettrica al 100% rinnovabile;</a:t>
            </a:r>
          </a:p>
          <a:p>
            <a:pPr marL="285750" indent="-285750" algn="just">
              <a:buClr>
                <a:schemeClr val="tx1"/>
              </a:buClr>
              <a:buFont typeface="Arial" panose="020B0604020202020204" pitchFamily="34" charset="0"/>
              <a:buChar char="•"/>
            </a:pPr>
            <a:r>
              <a:rPr lang="it-IT" sz="1700" b="1" dirty="0">
                <a:solidFill>
                  <a:srgbClr val="FF0000"/>
                </a:solidFill>
                <a:effectLst>
                  <a:outerShdw blurRad="38100" dist="38100" dir="2700000" algn="tl">
                    <a:srgbClr val="000000">
                      <a:alpha val="43137"/>
                    </a:srgbClr>
                  </a:outerShdw>
                </a:effectLst>
              </a:rPr>
              <a:t>condividere i mezzi di trasporto </a:t>
            </a:r>
            <a:r>
              <a:rPr lang="it-IT" sz="1700" dirty="0"/>
              <a:t>(car sharing); in Lombardia esistono vari sistemi per condividere i mezzi come ad esempio e-Vai presente presso molte stazioni e città;</a:t>
            </a:r>
          </a:p>
          <a:p>
            <a:pPr marL="285750" indent="-285750" algn="just">
              <a:buFont typeface="Arial" panose="020B0604020202020204" pitchFamily="34" charset="0"/>
              <a:buChar char="•"/>
            </a:pPr>
            <a:r>
              <a:rPr lang="it-IT" sz="1700" dirty="0"/>
              <a:t>condividere il proprio mezzo di trasporto con </a:t>
            </a:r>
            <a:r>
              <a:rPr lang="it-IT" sz="1700" b="1" dirty="0">
                <a:solidFill>
                  <a:srgbClr val="FF0000"/>
                </a:solidFill>
                <a:effectLst>
                  <a:outerShdw blurRad="38100" dist="38100" dir="2700000" algn="tl">
                    <a:srgbClr val="000000">
                      <a:alpha val="43137"/>
                    </a:srgbClr>
                  </a:outerShdw>
                </a:effectLst>
              </a:rPr>
              <a:t>Equostop</a:t>
            </a:r>
            <a:r>
              <a:rPr lang="it-IT" sz="1700" dirty="0"/>
              <a:t>, un sistema di car pooling istantaneo: grazie ad una «card» che attesta l’appartenenza della persona ad un’associazione del territorio, si chiede un passaggio riconoscendo al conducente un contributo volontario per le spese di viaggio (</a:t>
            </a:r>
            <a:r>
              <a:rPr lang="it-IT" sz="1700" u="sng" dirty="0">
                <a:hlinkClick r:id="rId8"/>
              </a:rPr>
              <a:t>http://terredilago.it/equostop.html</a:t>
            </a:r>
            <a:r>
              <a:rPr lang="it-IT" sz="1700" u="sng" dirty="0"/>
              <a:t>)</a:t>
            </a:r>
            <a:r>
              <a:rPr lang="it-IT" sz="1700" dirty="0"/>
              <a:t>;</a:t>
            </a:r>
          </a:p>
          <a:p>
            <a:pPr marL="285750" indent="-285750" algn="just">
              <a:buFont typeface="Arial" panose="020B0604020202020204" pitchFamily="34" charset="0"/>
              <a:buChar char="•"/>
            </a:pPr>
            <a:r>
              <a:rPr lang="it-IT" sz="1700" dirty="0"/>
              <a:t>per le Pubbliche Amministrazioni incentivare l’acquisto di auto elettriche predisponendo colonnine di ricarica da fonti rinnovabili.</a:t>
            </a:r>
          </a:p>
        </p:txBody>
      </p:sp>
      <p:pic>
        <p:nvPicPr>
          <p:cNvPr id="12" name="Immagine 11"/>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35496" y="22632"/>
            <a:ext cx="600569" cy="598056"/>
          </a:xfrm>
          <a:prstGeom prst="rect">
            <a:avLst/>
          </a:prstGeom>
        </p:spPr>
      </p:pic>
    </p:spTree>
    <p:extLst>
      <p:ext uri="{BB962C8B-B14F-4D97-AF65-F5344CB8AC3E}">
        <p14:creationId xmlns:p14="http://schemas.microsoft.com/office/powerpoint/2010/main" val="18177118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364088" y="522844"/>
            <a:ext cx="3419872" cy="2368662"/>
          </a:xfrm>
          <a:prstGeom prst="rect">
            <a:avLst/>
          </a:prstGeom>
        </p:spPr>
      </p:pic>
      <p:sp>
        <p:nvSpPr>
          <p:cNvPr id="3" name="Rettangolo 2"/>
          <p:cNvSpPr/>
          <p:nvPr/>
        </p:nvSpPr>
        <p:spPr>
          <a:xfrm>
            <a:off x="0" y="908720"/>
            <a:ext cx="4932040" cy="1923604"/>
          </a:xfrm>
          <a:prstGeom prst="rect">
            <a:avLst/>
          </a:prstGeom>
        </p:spPr>
        <p:txBody>
          <a:bodyPr wrap="square">
            <a:spAutoFit/>
          </a:bodyPr>
          <a:lstStyle/>
          <a:p>
            <a:pPr marL="285750" indent="-285750" algn="just">
              <a:spcAft>
                <a:spcPts val="0"/>
              </a:spcAft>
              <a:buFont typeface="Arial" panose="020B0604020202020204" pitchFamily="34" charset="0"/>
              <a:buChar char="•"/>
            </a:pPr>
            <a:r>
              <a:rPr lang="it-IT" sz="1700" dirty="0"/>
              <a:t>Attualmente circa </a:t>
            </a:r>
            <a:r>
              <a:rPr lang="it-IT" sz="1700" b="1" dirty="0">
                <a:solidFill>
                  <a:srgbClr val="FF0000"/>
                </a:solidFill>
                <a:effectLst>
                  <a:outerShdw blurRad="38100" dist="38100" dir="2700000" algn="tl">
                    <a:srgbClr val="000000">
                      <a:alpha val="43137"/>
                    </a:srgbClr>
                  </a:outerShdw>
                </a:effectLst>
              </a:rPr>
              <a:t>un terzo </a:t>
            </a:r>
            <a:r>
              <a:rPr lang="it-IT" sz="1700" dirty="0"/>
              <a:t>delle emissioni di gas serra è legato al modo in cui si produce, si trasporta e si consuma </a:t>
            </a:r>
            <a:r>
              <a:rPr lang="it-IT" sz="1700" b="1" dirty="0">
                <a:solidFill>
                  <a:srgbClr val="FF0000"/>
                </a:solidFill>
                <a:effectLst>
                  <a:outerShdw blurRad="38100" dist="38100" dir="2700000" algn="tl">
                    <a:srgbClr val="000000">
                      <a:alpha val="43137"/>
                    </a:srgbClr>
                  </a:outerShdw>
                </a:effectLst>
              </a:rPr>
              <a:t>il cibo </a:t>
            </a:r>
            <a:r>
              <a:rPr lang="it-IT" sz="1700" dirty="0"/>
              <a:t>comprendendo anche le emissioni legate  all’uso del suolo, alla deforestazione, all’impiego di fertilizzanti nelle coltivazioni e all’allevamento.</a:t>
            </a:r>
          </a:p>
        </p:txBody>
      </p:sp>
      <p:sp>
        <p:nvSpPr>
          <p:cNvPr id="5" name="Segnaposto numero diapositiva 3"/>
          <p:cNvSpPr txBox="1">
            <a:spLocks/>
          </p:cNvSpPr>
          <p:nvPr/>
        </p:nvSpPr>
        <p:spPr bwMode="auto">
          <a:xfrm>
            <a:off x="7010400" y="111547"/>
            <a:ext cx="2133600" cy="365125"/>
          </a:xfrm>
          <a:prstGeom prst="rect">
            <a:avLst/>
          </a:prstGeom>
          <a:noFill/>
          <a:ln w="9525">
            <a:noFill/>
            <a:miter lim="800000"/>
            <a:headEnd/>
            <a:tailEnd/>
          </a:ln>
        </p:spPr>
        <p:txBody>
          <a:bodyPr anchor="ctr"/>
          <a:lstStyle/>
          <a:p>
            <a:pPr algn="r" eaLnBrk="1" hangingPunct="1"/>
            <a:fld id="{5BB73F92-B833-44D6-A6E4-1043483ED71A}" type="slidenum">
              <a:rPr lang="it-IT" altLang="it-CH" sz="1200">
                <a:solidFill>
                  <a:srgbClr val="898989"/>
                </a:solidFill>
                <a:latin typeface="Calibri" pitchFamily="34" charset="0"/>
              </a:rPr>
              <a:pPr algn="r" eaLnBrk="1" hangingPunct="1"/>
              <a:t>22</a:t>
            </a:fld>
            <a:endParaRPr lang="it-IT" altLang="it-CH" sz="1200" dirty="0">
              <a:solidFill>
                <a:srgbClr val="898989"/>
              </a:solidFill>
              <a:latin typeface="Calibri" pitchFamily="34" charset="0"/>
            </a:endParaRPr>
          </a:p>
        </p:txBody>
      </p:sp>
      <p:sp>
        <p:nvSpPr>
          <p:cNvPr id="7" name="Rettangolo 6"/>
          <p:cNvSpPr/>
          <p:nvPr/>
        </p:nvSpPr>
        <p:spPr>
          <a:xfrm>
            <a:off x="0" y="2780928"/>
            <a:ext cx="9144000" cy="4062651"/>
          </a:xfrm>
          <a:prstGeom prst="rect">
            <a:avLst/>
          </a:prstGeom>
        </p:spPr>
        <p:txBody>
          <a:bodyPr wrap="square">
            <a:spAutoFit/>
          </a:bodyPr>
          <a:lstStyle/>
          <a:p>
            <a:pPr marL="285750" indent="-285750" algn="just">
              <a:buFont typeface="Arial" panose="020B0604020202020204" pitchFamily="34" charset="0"/>
              <a:buChar char="•"/>
            </a:pPr>
            <a:r>
              <a:rPr lang="it-IT" sz="1700" dirty="0"/>
              <a:t>Da uno studio pubblicato sulla rivista scientifica Science (vedi pagina successiva), nel 2018 risulta che per </a:t>
            </a:r>
            <a:r>
              <a:rPr lang="it-IT" sz="1700" b="1" dirty="0">
                <a:solidFill>
                  <a:srgbClr val="FF0000"/>
                </a:solidFill>
                <a:effectLst>
                  <a:outerShdw blurRad="38100" dist="38100" dir="2700000" algn="tl">
                    <a:srgbClr val="000000">
                      <a:alpha val="43137"/>
                    </a:srgbClr>
                  </a:outerShdw>
                </a:effectLst>
              </a:rPr>
              <a:t>1 kg di manzo vengono emessi 60 kg di CO2eq</a:t>
            </a:r>
            <a:r>
              <a:rPr lang="it-IT" sz="1700" dirty="0"/>
              <a:t>, quasi il doppio di quanto emesso per 1 kg di agnello (24 kg), 8 volte le emissioni per 1 kg di maiale (7 kg) e 10 volte quelle per 1 kg di pollo (6 kg). </a:t>
            </a:r>
          </a:p>
          <a:p>
            <a:pPr marL="285750" indent="-285750" algn="just">
              <a:buFont typeface="Arial" panose="020B0604020202020204" pitchFamily="34" charset="0"/>
              <a:buChar char="•"/>
            </a:pPr>
            <a:endParaRPr lang="it-IT" sz="1000" dirty="0"/>
          </a:p>
          <a:p>
            <a:pPr marL="285750" indent="-285750" algn="just">
              <a:buFont typeface="Arial" panose="020B0604020202020204" pitchFamily="34" charset="0"/>
              <a:buChar char="•"/>
            </a:pPr>
            <a:r>
              <a:rPr lang="it-IT" sz="1700" dirty="0"/>
              <a:t>I cibi a base vegetale, in confronto, inquinano molto meno: 1 kg di tofu comporta l’emissione di 3 kg di CO2eq, </a:t>
            </a:r>
            <a:r>
              <a:rPr lang="it-IT" sz="1700" b="1" dirty="0">
                <a:solidFill>
                  <a:srgbClr val="FF0000"/>
                </a:solidFill>
                <a:effectLst>
                  <a:outerShdw blurRad="38100" dist="38100" dir="2700000" algn="tl">
                    <a:srgbClr val="000000">
                      <a:alpha val="43137"/>
                    </a:srgbClr>
                  </a:outerShdw>
                </a:effectLst>
              </a:rPr>
              <a:t>1 kg di pomodori comporta emissioni per 1,4 kg di CO2eq </a:t>
            </a:r>
            <a:r>
              <a:rPr lang="it-IT" sz="1700" dirty="0"/>
              <a:t>e 1 kg di noci solo 0,3 kg di CO2eq.</a:t>
            </a:r>
          </a:p>
          <a:p>
            <a:pPr algn="just"/>
            <a:endParaRPr lang="it-IT" sz="1000" dirty="0"/>
          </a:p>
          <a:p>
            <a:pPr marL="285750" indent="-285750" algn="just">
              <a:buFont typeface="Arial" panose="020B0604020202020204" pitchFamily="34" charset="0"/>
              <a:buChar char="•"/>
            </a:pPr>
            <a:r>
              <a:rPr lang="it-IT" sz="1700" dirty="0"/>
              <a:t>Le stime considerano le emissioni causate da tutte le fasi della produzione. </a:t>
            </a:r>
          </a:p>
          <a:p>
            <a:pPr algn="just"/>
            <a:endParaRPr lang="it-IT" sz="1000" dirty="0"/>
          </a:p>
          <a:p>
            <a:pPr marL="285750" indent="-285750" algn="just">
              <a:buFont typeface="Arial" panose="020B0604020202020204" pitchFamily="34" charset="0"/>
              <a:buChar char="•"/>
            </a:pPr>
            <a:r>
              <a:rPr lang="it-IT" sz="1700" dirty="0"/>
              <a:t>Per la produzione di carne, il consumo di suolo e l’allevamento sono le due fasi più inquinanti. Consideriamo il manzo: il 25% delle emissioni è dovuto al consumo di suolo, quasi il 70% all’allevamento, dai mangimi deriva il 5% del totale di gas serra emessi e il trasporto comporta solo il 0,5%; Quindi, </a:t>
            </a:r>
            <a:r>
              <a:rPr lang="it-IT" sz="1700" b="1" dirty="0">
                <a:solidFill>
                  <a:srgbClr val="FF0000"/>
                </a:solidFill>
                <a:effectLst>
                  <a:outerShdw blurRad="38100" dist="38100" dir="2700000" algn="tl">
                    <a:srgbClr val="000000">
                      <a:alpha val="43137"/>
                    </a:srgbClr>
                  </a:outerShdw>
                </a:effectLst>
              </a:rPr>
              <a:t>mangiare carne a chilometro zero non risolve il problema</a:t>
            </a:r>
            <a:r>
              <a:rPr lang="it-IT" sz="1700" dirty="0"/>
              <a:t>. </a:t>
            </a:r>
          </a:p>
        </p:txBody>
      </p:sp>
      <p:pic>
        <p:nvPicPr>
          <p:cNvPr id="8" name="Immagine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496" y="22632"/>
            <a:ext cx="600569" cy="598056"/>
          </a:xfrm>
          <a:prstGeom prst="rect">
            <a:avLst/>
          </a:prstGeom>
        </p:spPr>
      </p:pic>
      <p:sp>
        <p:nvSpPr>
          <p:cNvPr id="9" name="Text Box 4"/>
          <p:cNvSpPr txBox="1">
            <a:spLocks noChangeArrowheads="1"/>
          </p:cNvSpPr>
          <p:nvPr/>
        </p:nvSpPr>
        <p:spPr bwMode="auto">
          <a:xfrm>
            <a:off x="636065" y="106785"/>
            <a:ext cx="8147895" cy="369332"/>
          </a:xfrm>
          <a:prstGeom prst="rect">
            <a:avLst/>
          </a:prstGeom>
          <a:solidFill>
            <a:schemeClr val="bg1">
              <a:lumMod val="95000"/>
            </a:schemeClr>
          </a:solidFill>
          <a:ln w="9525">
            <a:solidFill>
              <a:srgbClr val="FF0000"/>
            </a:solidFill>
            <a:miter lim="800000"/>
            <a:headEnd/>
            <a:tailEnd/>
          </a:ln>
          <a:effectLst>
            <a:outerShdw dist="107763" dir="2700000" algn="ctr" rotWithShape="0">
              <a:srgbClr val="FF0000"/>
            </a:outerShdw>
          </a:effectLst>
        </p:spPr>
        <p:txBody>
          <a:bodyPr wrap="square">
            <a:spAutoFit/>
          </a:bodyPr>
          <a:lstStyle/>
          <a:p>
            <a:pPr algn="ctr" eaLnBrk="1" fontAlgn="auto" hangingPunct="1">
              <a:spcBef>
                <a:spcPts val="0"/>
              </a:spcBef>
              <a:spcAft>
                <a:spcPts val="0"/>
              </a:spcAft>
              <a:defRPr/>
            </a:pPr>
            <a:r>
              <a:rPr lang="it-IT" b="1" i="1" dirty="0" smtClean="0">
                <a:latin typeface="Arial" charset="0"/>
                <a:cs typeface="+mn-cs"/>
              </a:rPr>
              <a:t>Come contribuisce la nostra alimentazione sull’impronta carbonica? </a:t>
            </a:r>
            <a:endParaRPr lang="it-IT" b="1" dirty="0">
              <a:latin typeface="Arial" charset="0"/>
              <a:cs typeface="+mn-cs"/>
            </a:endParaRPr>
          </a:p>
        </p:txBody>
      </p:sp>
    </p:spTree>
    <p:extLst>
      <p:ext uri="{BB962C8B-B14F-4D97-AF65-F5344CB8AC3E}">
        <p14:creationId xmlns:p14="http://schemas.microsoft.com/office/powerpoint/2010/main" val="33145216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3"/>
          <p:cNvSpPr txBox="1">
            <a:spLocks/>
          </p:cNvSpPr>
          <p:nvPr/>
        </p:nvSpPr>
        <p:spPr bwMode="auto">
          <a:xfrm>
            <a:off x="7010400" y="111547"/>
            <a:ext cx="2133600" cy="365125"/>
          </a:xfrm>
          <a:prstGeom prst="rect">
            <a:avLst/>
          </a:prstGeom>
          <a:noFill/>
          <a:ln w="9525">
            <a:noFill/>
            <a:miter lim="800000"/>
            <a:headEnd/>
            <a:tailEnd/>
          </a:ln>
        </p:spPr>
        <p:txBody>
          <a:bodyPr anchor="ctr"/>
          <a:lstStyle/>
          <a:p>
            <a:pPr algn="r" eaLnBrk="1" hangingPunct="1"/>
            <a:fld id="{5BB73F92-B833-44D6-A6E4-1043483ED71A}" type="slidenum">
              <a:rPr lang="it-IT" altLang="it-CH" sz="1200">
                <a:solidFill>
                  <a:srgbClr val="898989"/>
                </a:solidFill>
                <a:latin typeface="Calibri" pitchFamily="34" charset="0"/>
              </a:rPr>
              <a:pPr algn="r" eaLnBrk="1" hangingPunct="1"/>
              <a:t>23</a:t>
            </a:fld>
            <a:endParaRPr lang="it-IT" altLang="it-CH" sz="1200" dirty="0">
              <a:solidFill>
                <a:srgbClr val="898989"/>
              </a:solidFill>
              <a:latin typeface="Calibri" pitchFamily="34" charset="0"/>
            </a:endParaRPr>
          </a:p>
        </p:txBody>
      </p:sp>
      <p:sp>
        <p:nvSpPr>
          <p:cNvPr id="5" name="Rettangolo 4"/>
          <p:cNvSpPr/>
          <p:nvPr/>
        </p:nvSpPr>
        <p:spPr>
          <a:xfrm>
            <a:off x="0" y="6597352"/>
            <a:ext cx="9144000" cy="276999"/>
          </a:xfrm>
          <a:prstGeom prst="rect">
            <a:avLst/>
          </a:prstGeom>
        </p:spPr>
        <p:txBody>
          <a:bodyPr wrap="square">
            <a:spAutoFit/>
          </a:bodyPr>
          <a:lstStyle/>
          <a:p>
            <a:pPr algn="just">
              <a:spcAft>
                <a:spcPts val="0"/>
              </a:spcAft>
            </a:pPr>
            <a:r>
              <a:rPr lang="it-IT" sz="1200" dirty="0"/>
              <a:t>Fonte dei dati: </a:t>
            </a:r>
            <a:r>
              <a:rPr lang="it-IT" sz="1200" dirty="0" err="1"/>
              <a:t>Poore</a:t>
            </a:r>
            <a:r>
              <a:rPr lang="it-IT" sz="1200" dirty="0"/>
              <a:t> and </a:t>
            </a:r>
            <a:r>
              <a:rPr lang="it-IT" sz="1200" dirty="0" err="1"/>
              <a:t>Nemecek</a:t>
            </a:r>
            <a:r>
              <a:rPr lang="it-IT" sz="1200" dirty="0"/>
              <a:t> (2018). </a:t>
            </a:r>
            <a:r>
              <a:rPr lang="it-IT" sz="1200" dirty="0" err="1"/>
              <a:t>Reducing</a:t>
            </a:r>
            <a:r>
              <a:rPr lang="it-IT" sz="1200" dirty="0"/>
              <a:t> </a:t>
            </a:r>
            <a:r>
              <a:rPr lang="it-IT" sz="1200" dirty="0" err="1"/>
              <a:t>food’s</a:t>
            </a:r>
            <a:r>
              <a:rPr lang="it-IT" sz="1200" dirty="0"/>
              <a:t> </a:t>
            </a:r>
            <a:r>
              <a:rPr lang="it-IT" sz="1200" dirty="0" err="1"/>
              <a:t>environmental</a:t>
            </a:r>
            <a:r>
              <a:rPr lang="it-IT" sz="1200" dirty="0"/>
              <a:t> </a:t>
            </a:r>
            <a:r>
              <a:rPr lang="it-IT" sz="1200" dirty="0" err="1"/>
              <a:t>impacts</a:t>
            </a:r>
            <a:r>
              <a:rPr lang="it-IT" sz="1200" dirty="0"/>
              <a:t> </a:t>
            </a:r>
            <a:r>
              <a:rPr lang="it-IT" sz="1200" dirty="0" err="1"/>
              <a:t>throught</a:t>
            </a:r>
            <a:r>
              <a:rPr lang="it-IT" sz="1200" dirty="0"/>
              <a:t> </a:t>
            </a:r>
            <a:r>
              <a:rPr lang="it-IT" sz="1200" dirty="0" err="1"/>
              <a:t>producers</a:t>
            </a:r>
            <a:r>
              <a:rPr lang="it-IT" sz="1200" dirty="0"/>
              <a:t> and consumers. Rif.:C1. </a:t>
            </a:r>
          </a:p>
        </p:txBody>
      </p:sp>
      <p:grpSp>
        <p:nvGrpSpPr>
          <p:cNvPr id="6" name="Group 5"/>
          <p:cNvGrpSpPr/>
          <p:nvPr/>
        </p:nvGrpSpPr>
        <p:grpSpPr>
          <a:xfrm>
            <a:off x="-1" y="600924"/>
            <a:ext cx="9089988" cy="5833128"/>
            <a:chOff x="-1" y="494696"/>
            <a:chExt cx="9089988" cy="5833128"/>
          </a:xfrm>
        </p:grpSpPr>
        <p:pic>
          <p:nvPicPr>
            <p:cNvPr id="7" name="Immagine 6"/>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7987" y="494696"/>
              <a:ext cx="9072000" cy="5621602"/>
            </a:xfrm>
            <a:prstGeom prst="rect">
              <a:avLst/>
            </a:prstGeom>
          </p:spPr>
        </p:pic>
        <p:sp>
          <p:nvSpPr>
            <p:cNvPr id="8" name="CasellaDiTesto 7"/>
            <p:cNvSpPr txBox="1"/>
            <p:nvPr/>
          </p:nvSpPr>
          <p:spPr>
            <a:xfrm>
              <a:off x="-1" y="5958492"/>
              <a:ext cx="1566733" cy="369332"/>
            </a:xfrm>
            <a:prstGeom prst="rect">
              <a:avLst/>
            </a:prstGeom>
            <a:solidFill>
              <a:schemeClr val="bg1"/>
            </a:solidFill>
          </p:spPr>
          <p:txBody>
            <a:bodyPr wrap="square" rtlCol="0">
              <a:spAutoFit/>
            </a:bodyPr>
            <a:lstStyle/>
            <a:p>
              <a:pPr algn="r"/>
              <a:r>
                <a:rPr lang="it-IT" sz="1000" dirty="0">
                  <a:latin typeface="+mn-lt"/>
                </a:rPr>
                <a:t>Noc</a:t>
              </a:r>
              <a:r>
                <a:rPr lang="it-IT" sz="800" dirty="0">
                  <a:latin typeface="+mn-lt"/>
                </a:rPr>
                <a:t>i</a:t>
              </a:r>
            </a:p>
            <a:p>
              <a:pPr algn="r"/>
              <a:endParaRPr lang="it-IT" sz="800" dirty="0">
                <a:latin typeface="+mn-lt"/>
              </a:endParaRPr>
            </a:p>
          </p:txBody>
        </p:sp>
      </p:grpSp>
      <p:pic>
        <p:nvPicPr>
          <p:cNvPr id="9" name="Immagine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496" y="22632"/>
            <a:ext cx="600569" cy="598056"/>
          </a:xfrm>
          <a:prstGeom prst="rect">
            <a:avLst/>
          </a:prstGeom>
        </p:spPr>
      </p:pic>
      <p:sp>
        <p:nvSpPr>
          <p:cNvPr id="11" name="CasellaDiTesto 10"/>
          <p:cNvSpPr txBox="1"/>
          <p:nvPr/>
        </p:nvSpPr>
        <p:spPr>
          <a:xfrm>
            <a:off x="7010400" y="3212976"/>
            <a:ext cx="1773560" cy="1754326"/>
          </a:xfrm>
          <a:prstGeom prst="rect">
            <a:avLst/>
          </a:prstGeom>
          <a:noFill/>
        </p:spPr>
        <p:txBody>
          <a:bodyPr wrap="square" rtlCol="0">
            <a:spAutoFit/>
          </a:bodyPr>
          <a:lstStyle/>
          <a:p>
            <a:r>
              <a:rPr lang="it-IT" b="1" dirty="0" smtClean="0">
                <a:solidFill>
                  <a:srgbClr val="FF0000"/>
                </a:solidFill>
                <a:effectLst>
                  <a:outerShdw blurRad="38100" dist="38100" dir="2700000" algn="tl">
                    <a:srgbClr val="000000">
                      <a:alpha val="43137"/>
                    </a:srgbClr>
                  </a:outerShdw>
                </a:effectLst>
              </a:rPr>
              <a:t>Emissioni di gas serra per kg di prodotto alimentare espresse in kg di CO2e</a:t>
            </a:r>
            <a:endParaRPr lang="it-IT" b="1" dirty="0">
              <a:solidFill>
                <a:srgbClr val="FF0000"/>
              </a:solidFill>
              <a:effectLst>
                <a:outerShdw blurRad="38100" dist="38100" dir="2700000" algn="tl">
                  <a:srgbClr val="000000">
                    <a:alpha val="43137"/>
                  </a:srgbClr>
                </a:outerShdw>
              </a:effectLst>
            </a:endParaRPr>
          </a:p>
        </p:txBody>
      </p:sp>
      <p:sp>
        <p:nvSpPr>
          <p:cNvPr id="12" name="CasellaDiTesto 11"/>
          <p:cNvSpPr txBox="1"/>
          <p:nvPr/>
        </p:nvSpPr>
        <p:spPr>
          <a:xfrm>
            <a:off x="2771800" y="5805264"/>
            <a:ext cx="5544616" cy="216024"/>
          </a:xfrm>
          <a:prstGeom prst="rect">
            <a:avLst/>
          </a:prstGeom>
          <a:solidFill>
            <a:schemeClr val="bg1"/>
          </a:solidFill>
        </p:spPr>
        <p:txBody>
          <a:bodyPr wrap="square" rtlCol="0">
            <a:spAutoFit/>
          </a:bodyPr>
          <a:lstStyle/>
          <a:p>
            <a:endParaRPr lang="it-IT" dirty="0"/>
          </a:p>
        </p:txBody>
      </p:sp>
      <p:sp>
        <p:nvSpPr>
          <p:cNvPr id="13" name="Text Box 4"/>
          <p:cNvSpPr txBox="1">
            <a:spLocks noChangeArrowheads="1"/>
          </p:cNvSpPr>
          <p:nvPr/>
        </p:nvSpPr>
        <p:spPr bwMode="auto">
          <a:xfrm>
            <a:off x="636065" y="106785"/>
            <a:ext cx="8147895" cy="369332"/>
          </a:xfrm>
          <a:prstGeom prst="rect">
            <a:avLst/>
          </a:prstGeom>
          <a:solidFill>
            <a:schemeClr val="bg1">
              <a:lumMod val="95000"/>
            </a:schemeClr>
          </a:solidFill>
          <a:ln w="9525">
            <a:solidFill>
              <a:srgbClr val="FF0000"/>
            </a:solidFill>
            <a:miter lim="800000"/>
            <a:headEnd/>
            <a:tailEnd/>
          </a:ln>
          <a:effectLst>
            <a:outerShdw dist="107763" dir="2700000" algn="ctr" rotWithShape="0">
              <a:srgbClr val="FF0000"/>
            </a:outerShdw>
          </a:effectLst>
        </p:spPr>
        <p:txBody>
          <a:bodyPr wrap="square">
            <a:spAutoFit/>
          </a:bodyPr>
          <a:lstStyle/>
          <a:p>
            <a:pPr algn="ctr" eaLnBrk="1" fontAlgn="auto" hangingPunct="1">
              <a:spcBef>
                <a:spcPts val="0"/>
              </a:spcBef>
              <a:spcAft>
                <a:spcPts val="0"/>
              </a:spcAft>
              <a:defRPr/>
            </a:pPr>
            <a:r>
              <a:rPr lang="it-IT" b="1" i="1" dirty="0" smtClean="0">
                <a:latin typeface="Arial" charset="0"/>
                <a:cs typeface="+mn-cs"/>
              </a:rPr>
              <a:t>Come contribuisce la nostra alimentazione sull’impronta carbonica </a:t>
            </a:r>
            <a:endParaRPr lang="it-IT" b="1" dirty="0">
              <a:latin typeface="Arial" charset="0"/>
              <a:cs typeface="+mn-cs"/>
            </a:endParaRPr>
          </a:p>
        </p:txBody>
      </p:sp>
    </p:spTree>
    <p:extLst>
      <p:ext uri="{BB962C8B-B14F-4D97-AF65-F5344CB8AC3E}">
        <p14:creationId xmlns:p14="http://schemas.microsoft.com/office/powerpoint/2010/main" val="20188561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3"/>
          <p:cNvSpPr txBox="1">
            <a:spLocks/>
          </p:cNvSpPr>
          <p:nvPr/>
        </p:nvSpPr>
        <p:spPr bwMode="auto">
          <a:xfrm>
            <a:off x="7010400" y="111547"/>
            <a:ext cx="2133600" cy="365125"/>
          </a:xfrm>
          <a:prstGeom prst="rect">
            <a:avLst/>
          </a:prstGeom>
          <a:noFill/>
          <a:ln w="9525">
            <a:noFill/>
            <a:miter lim="800000"/>
            <a:headEnd/>
            <a:tailEnd/>
          </a:ln>
        </p:spPr>
        <p:txBody>
          <a:bodyPr anchor="ctr"/>
          <a:lstStyle/>
          <a:p>
            <a:pPr algn="r" eaLnBrk="1" hangingPunct="1"/>
            <a:fld id="{5BB73F92-B833-44D6-A6E4-1043483ED71A}" type="slidenum">
              <a:rPr lang="it-IT" altLang="it-CH" sz="1200">
                <a:solidFill>
                  <a:srgbClr val="898989"/>
                </a:solidFill>
                <a:latin typeface="Calibri" pitchFamily="34" charset="0"/>
              </a:rPr>
              <a:pPr algn="r" eaLnBrk="1" hangingPunct="1"/>
              <a:t>24</a:t>
            </a:fld>
            <a:endParaRPr lang="it-IT" altLang="it-CH" sz="1200" dirty="0">
              <a:solidFill>
                <a:srgbClr val="898989"/>
              </a:solidFill>
              <a:latin typeface="Calibri" pitchFamily="34" charset="0"/>
            </a:endParaRPr>
          </a:p>
        </p:txBody>
      </p:sp>
      <p:graphicFrame>
        <p:nvGraphicFramePr>
          <p:cNvPr id="5" name="Tabella 4"/>
          <p:cNvGraphicFramePr>
            <a:graphicFrameLocks noGrp="1"/>
          </p:cNvGraphicFramePr>
          <p:nvPr>
            <p:extLst>
              <p:ext uri="{D42A27DB-BD31-4B8C-83A1-F6EECF244321}">
                <p14:modId xmlns:p14="http://schemas.microsoft.com/office/powerpoint/2010/main" val="592897748"/>
              </p:ext>
            </p:extLst>
          </p:nvPr>
        </p:nvGraphicFramePr>
        <p:xfrm>
          <a:off x="355853" y="701080"/>
          <a:ext cx="4936229" cy="5567680"/>
        </p:xfrm>
        <a:graphic>
          <a:graphicData uri="http://schemas.openxmlformats.org/drawingml/2006/table">
            <a:tbl>
              <a:tblPr firstRow="1" bandRow="1">
                <a:tableStyleId>{5C22544A-7EE6-4342-B048-85BDC9FD1C3A}</a:tableStyleId>
              </a:tblPr>
              <a:tblGrid>
                <a:gridCol w="903779">
                  <a:extLst>
                    <a:ext uri="{9D8B030D-6E8A-4147-A177-3AD203B41FA5}">
                      <a16:colId xmlns:a16="http://schemas.microsoft.com/office/drawing/2014/main" val="2171417590"/>
                    </a:ext>
                  </a:extLst>
                </a:gridCol>
                <a:gridCol w="806490">
                  <a:extLst>
                    <a:ext uri="{9D8B030D-6E8A-4147-A177-3AD203B41FA5}">
                      <a16:colId xmlns:a16="http://schemas.microsoft.com/office/drawing/2014/main" val="2928950902"/>
                    </a:ext>
                  </a:extLst>
                </a:gridCol>
                <a:gridCol w="806490">
                  <a:extLst>
                    <a:ext uri="{9D8B030D-6E8A-4147-A177-3AD203B41FA5}">
                      <a16:colId xmlns:a16="http://schemas.microsoft.com/office/drawing/2014/main" val="4097070187"/>
                    </a:ext>
                  </a:extLst>
                </a:gridCol>
                <a:gridCol w="806490">
                  <a:extLst>
                    <a:ext uri="{9D8B030D-6E8A-4147-A177-3AD203B41FA5}">
                      <a16:colId xmlns:a16="http://schemas.microsoft.com/office/drawing/2014/main" val="4292351410"/>
                    </a:ext>
                  </a:extLst>
                </a:gridCol>
                <a:gridCol w="806490">
                  <a:extLst>
                    <a:ext uri="{9D8B030D-6E8A-4147-A177-3AD203B41FA5}">
                      <a16:colId xmlns:a16="http://schemas.microsoft.com/office/drawing/2014/main" val="3043936417"/>
                    </a:ext>
                  </a:extLst>
                </a:gridCol>
                <a:gridCol w="806490">
                  <a:extLst>
                    <a:ext uri="{9D8B030D-6E8A-4147-A177-3AD203B41FA5}">
                      <a16:colId xmlns:a16="http://schemas.microsoft.com/office/drawing/2014/main" val="3077342116"/>
                    </a:ext>
                  </a:extLst>
                </a:gridCol>
              </a:tblGrid>
              <a:tr h="370840">
                <a:tc>
                  <a:txBody>
                    <a:bodyPr/>
                    <a:lstStyle/>
                    <a:p>
                      <a:r>
                        <a:rPr lang="it-IT" sz="1700" dirty="0">
                          <a:solidFill>
                            <a:schemeClr val="tx1"/>
                          </a:solidFill>
                          <a:latin typeface="Arial" panose="020B0604020202020204" pitchFamily="34" charset="0"/>
                          <a:cs typeface="Arial" panose="020B0604020202020204" pitchFamily="34" charset="0"/>
                        </a:rPr>
                        <a:t>8)</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AC6"/>
                    </a:solidFill>
                  </a:tcPr>
                </a:tc>
                <a:tc gridSpan="5">
                  <a:txBody>
                    <a:bodyPr/>
                    <a:lstStyle/>
                    <a:p>
                      <a:r>
                        <a:rPr lang="it-IT" sz="1700" dirty="0">
                          <a:solidFill>
                            <a:schemeClr val="tx1"/>
                          </a:solidFill>
                          <a:latin typeface="Arial" panose="020B0604020202020204" pitchFamily="34" charset="0"/>
                          <a:cs typeface="Arial" panose="020B0604020202020204" pitchFamily="34" charset="0"/>
                        </a:rPr>
                        <a:t>Quale è il tuo tipo di alimentazione?</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AC6"/>
                    </a:solidFill>
                  </a:tcPr>
                </a:tc>
                <a:tc hMerge="1">
                  <a:txBody>
                    <a:bodyPr/>
                    <a:lstStyle/>
                    <a:p>
                      <a:endParaRPr lang="it-IT" sz="1700" dirty="0">
                        <a:solidFill>
                          <a:schemeClr val="tx1"/>
                        </a:solidFill>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AC6"/>
                    </a:solidFill>
                  </a:tcPr>
                </a:tc>
                <a:tc hMerge="1">
                  <a:txBody>
                    <a:bodyPr/>
                    <a:lstStyle/>
                    <a:p>
                      <a:endParaRPr lang="it-IT"/>
                    </a:p>
                  </a:txBody>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3447967644"/>
                  </a:ext>
                </a:extLst>
              </a:tr>
              <a:tr h="370840">
                <a:tc>
                  <a:txBody>
                    <a:bodyPr/>
                    <a:lstStyle/>
                    <a:p>
                      <a:endParaRPr lang="it-IT" sz="1700" dirty="0">
                        <a:solidFill>
                          <a:schemeClr val="tx1"/>
                        </a:solidFill>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sz="1700" dirty="0">
                          <a:solidFill>
                            <a:schemeClr val="tx1"/>
                          </a:solidFill>
                          <a:latin typeface="Arial" panose="020B0604020202020204" pitchFamily="34" charset="0"/>
                          <a:cs typeface="Arial" panose="020B0604020202020204" pitchFamily="34" charset="0"/>
                        </a:rPr>
                        <a:t>a)</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4">
                  <a:txBody>
                    <a:bodyPr/>
                    <a:lstStyle/>
                    <a:p>
                      <a:r>
                        <a:rPr lang="it-IT" sz="1700" dirty="0">
                          <a:solidFill>
                            <a:schemeClr val="tx1"/>
                          </a:solidFill>
                          <a:latin typeface="Arial" panose="020B0604020202020204" pitchFamily="34" charset="0"/>
                          <a:cs typeface="Arial" panose="020B0604020202020204" pitchFamily="34" charset="0"/>
                        </a:rPr>
                        <a:t>vegano</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it-IT"/>
                    </a:p>
                  </a:txBody>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3761122202"/>
                  </a:ext>
                </a:extLst>
              </a:tr>
              <a:tr h="370840">
                <a:tc>
                  <a:txBody>
                    <a:bodyPr/>
                    <a:lstStyle/>
                    <a:p>
                      <a:endParaRPr lang="it-IT" sz="1700" dirty="0">
                        <a:solidFill>
                          <a:schemeClr val="tx1"/>
                        </a:solidFill>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sz="1700" dirty="0">
                          <a:solidFill>
                            <a:schemeClr val="tx1"/>
                          </a:solidFill>
                          <a:latin typeface="Arial" panose="020B0604020202020204" pitchFamily="34" charset="0"/>
                          <a:cs typeface="Arial" panose="020B0604020202020204" pitchFamily="34" charset="0"/>
                        </a:rPr>
                        <a:t>b)</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4">
                  <a:txBody>
                    <a:bodyPr/>
                    <a:lstStyle/>
                    <a:p>
                      <a:r>
                        <a:rPr lang="it-IT" sz="1700" dirty="0">
                          <a:solidFill>
                            <a:schemeClr val="tx1"/>
                          </a:solidFill>
                          <a:latin typeface="Arial" panose="020B0604020202020204" pitchFamily="34" charset="0"/>
                          <a:cs typeface="Arial" panose="020B0604020202020204" pitchFamily="34" charset="0"/>
                        </a:rPr>
                        <a:t>vegetariano</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it-IT"/>
                    </a:p>
                  </a:txBody>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804849298"/>
                  </a:ext>
                </a:extLst>
              </a:tr>
              <a:tr h="370840">
                <a:tc>
                  <a:txBody>
                    <a:bodyPr/>
                    <a:lstStyle/>
                    <a:p>
                      <a:endParaRPr lang="it-IT" sz="1700" dirty="0">
                        <a:solidFill>
                          <a:schemeClr val="tx1"/>
                        </a:solidFill>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sz="1700" dirty="0">
                          <a:solidFill>
                            <a:schemeClr val="tx1"/>
                          </a:solidFill>
                          <a:latin typeface="Arial" panose="020B0604020202020204" pitchFamily="34" charset="0"/>
                          <a:cs typeface="Arial" panose="020B0604020202020204" pitchFamily="34" charset="0"/>
                        </a:rPr>
                        <a:t>c)</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4">
                  <a:txBody>
                    <a:bodyPr/>
                    <a:lstStyle/>
                    <a:p>
                      <a:r>
                        <a:rPr lang="it-IT" sz="1700" dirty="0">
                          <a:solidFill>
                            <a:schemeClr val="tx1"/>
                          </a:solidFill>
                          <a:latin typeface="Arial" panose="020B0604020202020204" pitchFamily="34" charset="0"/>
                          <a:cs typeface="Arial" panose="020B0604020202020204" pitchFamily="34" charset="0"/>
                        </a:rPr>
                        <a:t>misto</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it-IT"/>
                    </a:p>
                  </a:txBody>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95622978"/>
                  </a:ext>
                </a:extLst>
              </a:tr>
              <a:tr h="370840">
                <a:tc>
                  <a:txBody>
                    <a:bodyPr/>
                    <a:lstStyle/>
                    <a:p>
                      <a:r>
                        <a:rPr lang="it-IT" sz="1700" b="1" dirty="0">
                          <a:solidFill>
                            <a:schemeClr val="tx1"/>
                          </a:solidFill>
                          <a:latin typeface="Arial" panose="020B0604020202020204" pitchFamily="34" charset="0"/>
                          <a:cs typeface="Arial" panose="020B0604020202020204" pitchFamily="34" charset="0"/>
                        </a:rPr>
                        <a:t>9)</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AC6"/>
                    </a:solidFill>
                  </a:tcPr>
                </a:tc>
                <a:tc gridSpan="5">
                  <a:txBody>
                    <a:bodyPr/>
                    <a:lstStyle/>
                    <a:p>
                      <a:r>
                        <a:rPr lang="it-IT" sz="1800" b="1" i="0" kern="1200" dirty="0">
                          <a:solidFill>
                            <a:schemeClr val="dk1"/>
                          </a:solidFill>
                          <a:effectLst/>
                          <a:latin typeface="+mn-lt"/>
                          <a:ea typeface="+mn-ea"/>
                          <a:cs typeface="+mn-cs"/>
                        </a:rPr>
                        <a:t>Su 21 pasti alla settimana (colazione, pranzo e cena per 7 giorni) quante volte sono presenti i seguenti cibi? </a:t>
                      </a:r>
                      <a:r>
                        <a:rPr lang="it-IT" sz="1800" b="0" i="0" kern="1200" dirty="0">
                          <a:solidFill>
                            <a:schemeClr val="dk1"/>
                          </a:solidFill>
                          <a:effectLst/>
                          <a:latin typeface="+mn-lt"/>
                          <a:ea typeface="+mn-ea"/>
                          <a:cs typeface="+mn-cs"/>
                        </a:rPr>
                        <a:t>Per esempio, se mangio un uovo ogni mattina e quindi 7 volte alla settimana, devo cliccare su 4-10 volte la settimana.</a:t>
                      </a:r>
                      <a:endParaRPr lang="it-IT" sz="1700" b="0" baseline="30000" dirty="0">
                        <a:solidFill>
                          <a:schemeClr val="tx1"/>
                        </a:solidFill>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AC6"/>
                    </a:solidFill>
                  </a:tcPr>
                </a:tc>
                <a:tc hMerge="1">
                  <a:txBody>
                    <a:bodyPr/>
                    <a:lstStyle/>
                    <a:p>
                      <a:endParaRPr lang="it-IT" sz="1700" b="0" baseline="30000" dirty="0">
                        <a:solidFill>
                          <a:schemeClr val="tx1"/>
                        </a:solidFill>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AC6"/>
                    </a:solidFill>
                  </a:tcPr>
                </a:tc>
                <a:tc hMerge="1">
                  <a:txBody>
                    <a:bodyPr/>
                    <a:lstStyle/>
                    <a:p>
                      <a:endParaRPr lang="it-IT"/>
                    </a:p>
                  </a:txBody>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2359545707"/>
                  </a:ext>
                </a:extLst>
              </a:tr>
              <a:tr h="308990">
                <a:tc>
                  <a:txBody>
                    <a:bodyPr/>
                    <a:lstStyle/>
                    <a:p>
                      <a:endParaRPr lang="it-IT" sz="100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1200" dirty="0">
                          <a:solidFill>
                            <a:schemeClr val="tx1"/>
                          </a:solidFill>
                          <a:latin typeface="Arial" panose="020B0604020202020204" pitchFamily="34" charset="0"/>
                          <a:cs typeface="Arial" panose="020B0604020202020204" pitchFamily="34" charset="0"/>
                        </a:rPr>
                        <a:t> </a:t>
                      </a:r>
                      <a:r>
                        <a:rPr lang="it-IT" sz="1200" baseline="30000" dirty="0">
                          <a:solidFill>
                            <a:schemeClr val="tx1"/>
                          </a:solidFill>
                          <a:latin typeface="Arial" panose="020B0604020202020204" pitchFamily="34" charset="0"/>
                          <a:cs typeface="Arial" panose="020B0604020202020204" pitchFamily="34" charset="0"/>
                        </a:rPr>
                        <a:t>1 - 3 volte/ settimana</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it-IT" sz="1200" baseline="30000" dirty="0">
                          <a:solidFill>
                            <a:schemeClr val="tx1"/>
                          </a:solidFill>
                          <a:latin typeface="Arial" panose="020B0604020202020204" pitchFamily="34" charset="0"/>
                          <a:cs typeface="Arial" panose="020B0604020202020204" pitchFamily="34" charset="0"/>
                        </a:rPr>
                        <a:t>4 - 10 volte/ settimana</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it-IT" sz="1200" baseline="30000" dirty="0">
                          <a:solidFill>
                            <a:schemeClr val="tx1"/>
                          </a:solidFill>
                          <a:latin typeface="Arial" panose="020B0604020202020204" pitchFamily="34" charset="0"/>
                          <a:cs typeface="Arial" panose="020B0604020202020204" pitchFamily="34" charset="0"/>
                        </a:rPr>
                        <a:t>11 - 15 volte/</a:t>
                      </a:r>
                      <a:r>
                        <a:rPr lang="it-IT" sz="1200" baseline="0" dirty="0">
                          <a:solidFill>
                            <a:schemeClr val="tx1"/>
                          </a:solidFill>
                          <a:latin typeface="Arial" panose="020B0604020202020204" pitchFamily="34" charset="0"/>
                          <a:cs typeface="Arial" panose="020B0604020202020204" pitchFamily="34" charset="0"/>
                        </a:rPr>
                        <a:t> </a:t>
                      </a:r>
                      <a:r>
                        <a:rPr lang="it-IT" sz="1200" baseline="30000" dirty="0">
                          <a:solidFill>
                            <a:schemeClr val="tx1"/>
                          </a:solidFill>
                          <a:latin typeface="Arial" panose="020B0604020202020204" pitchFamily="34" charset="0"/>
                          <a:cs typeface="Arial" panose="020B0604020202020204" pitchFamily="34" charset="0"/>
                        </a:rPr>
                        <a:t>settimana</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it-IT" sz="1200" baseline="30000" dirty="0">
                          <a:solidFill>
                            <a:schemeClr val="tx1"/>
                          </a:solidFill>
                          <a:latin typeface="Arial" panose="020B0604020202020204" pitchFamily="34" charset="0"/>
                          <a:cs typeface="Arial" panose="020B0604020202020204" pitchFamily="34" charset="0"/>
                        </a:rPr>
                        <a:t>15 - 21 volte/ settimana</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it-IT" sz="1200" baseline="30000" dirty="0">
                          <a:solidFill>
                            <a:schemeClr val="tx1"/>
                          </a:solidFill>
                          <a:latin typeface="Arial" panose="020B0604020202020204" pitchFamily="34" charset="0"/>
                          <a:cs typeface="Arial" panose="020B0604020202020204" pitchFamily="34" charset="0"/>
                        </a:rPr>
                        <a:t>Non mangio </a:t>
                      </a:r>
                    </a:p>
                    <a:p>
                      <a:pPr algn="ctr"/>
                      <a:r>
                        <a:rPr lang="it-IT" sz="1200" baseline="30000" dirty="0">
                          <a:solidFill>
                            <a:schemeClr val="tx1"/>
                          </a:solidFill>
                          <a:latin typeface="Arial" panose="020B0604020202020204" pitchFamily="34" charset="0"/>
                          <a:cs typeface="Arial" panose="020B0604020202020204" pitchFamily="34" charset="0"/>
                        </a:rPr>
                        <a:t>questo prodotto</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43456583"/>
                  </a:ext>
                </a:extLst>
              </a:tr>
              <a:tr h="200782">
                <a:tc>
                  <a:txBody>
                    <a:bodyPr/>
                    <a:lstStyle/>
                    <a:p>
                      <a:pPr algn="l"/>
                      <a:r>
                        <a:rPr lang="it-IT" sz="800" b="0" i="0" dirty="0">
                          <a:solidFill>
                            <a:srgbClr val="333333"/>
                          </a:solidFill>
                          <a:effectLst/>
                          <a:latin typeface="Arial" panose="020B0604020202020204" pitchFamily="34" charset="0"/>
                          <a:cs typeface="Arial" panose="020B0604020202020204" pitchFamily="34" charset="0"/>
                        </a:rPr>
                        <a:t>Manzo/Carne Ovino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1800" baseline="30000" dirty="0">
                          <a:solidFill>
                            <a:schemeClr val="tx1"/>
                          </a:solidFill>
                          <a:latin typeface="Arial" panose="020B0604020202020204" pitchFamily="34" charset="0"/>
                          <a:cs typeface="Arial" panose="020B0604020202020204" pitchFamily="34" charset="0"/>
                          <a:sym typeface="Wingdings" panose="05000000000000000000" pitchFamily="2" charset="2"/>
                        </a:rPr>
                        <a:t></a:t>
                      </a:r>
                      <a:endParaRPr lang="it-IT" sz="1800" baseline="30000" dirty="0">
                        <a:solidFill>
                          <a:schemeClr val="tx1"/>
                        </a:solidFill>
                        <a:latin typeface="Arial" panose="020B0604020202020204" pitchFamily="34" charset="0"/>
                        <a:cs typeface="Arial" panose="020B0604020202020204" pitchFamily="34" charset="0"/>
                      </a:endParaRPr>
                    </a:p>
                  </a:txBody>
                  <a:tcPr marL="36000" marR="3600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sym typeface="Wingdings" panose="05000000000000000000" pitchFamily="2" charset="2"/>
                        </a:rPr>
                        <a:t></a:t>
                      </a:r>
                      <a:endParaRPr kumimoji="0" lang="it-IT" sz="18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36000" marR="3600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sym typeface="Wingdings" panose="05000000000000000000" pitchFamily="2" charset="2"/>
                        </a:rPr>
                        <a:t></a:t>
                      </a:r>
                      <a:endParaRPr kumimoji="0" lang="it-IT" sz="18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36000" marR="3600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sym typeface="Wingdings" panose="05000000000000000000" pitchFamily="2" charset="2"/>
                        </a:rPr>
                        <a:t></a:t>
                      </a:r>
                      <a:endParaRPr kumimoji="0" lang="it-IT" sz="18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36000" marR="3600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sym typeface="Wingdings" panose="05000000000000000000" pitchFamily="2" charset="2"/>
                        </a:rPr>
                        <a:t></a:t>
                      </a:r>
                      <a:endParaRPr kumimoji="0" lang="it-IT" sz="18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36000" marR="3600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28622137"/>
                  </a:ext>
                </a:extLst>
              </a:tr>
              <a:tr h="214494">
                <a:tc>
                  <a:txBody>
                    <a:bodyPr/>
                    <a:lstStyle/>
                    <a:p>
                      <a:pPr algn="l"/>
                      <a:r>
                        <a:rPr lang="it-IT" sz="800" b="0" i="0" dirty="0">
                          <a:solidFill>
                            <a:srgbClr val="333333"/>
                          </a:solidFill>
                          <a:effectLst/>
                          <a:latin typeface="Arial" panose="020B0604020202020204" pitchFamily="34" charset="0"/>
                          <a:cs typeface="Arial" panose="020B0604020202020204" pitchFamily="34" charset="0"/>
                        </a:rPr>
                        <a:t>Altre tipi di carne terrestre (pollo, suino)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1800" baseline="30000" dirty="0">
                          <a:solidFill>
                            <a:schemeClr val="tx1"/>
                          </a:solidFill>
                          <a:latin typeface="Arial" panose="020B0604020202020204" pitchFamily="34" charset="0"/>
                          <a:cs typeface="Arial" panose="020B0604020202020204" pitchFamily="34" charset="0"/>
                          <a:sym typeface="Wingdings" panose="05000000000000000000" pitchFamily="2" charset="2"/>
                        </a:rPr>
                        <a:t></a:t>
                      </a:r>
                      <a:endParaRPr lang="it-IT" sz="1800" baseline="30000" dirty="0">
                        <a:solidFill>
                          <a:schemeClr val="tx1"/>
                        </a:solidFill>
                        <a:latin typeface="Arial" panose="020B0604020202020204" pitchFamily="34" charset="0"/>
                        <a:cs typeface="Arial" panose="020B0604020202020204" pitchFamily="34" charset="0"/>
                      </a:endParaRPr>
                    </a:p>
                  </a:txBody>
                  <a:tcPr marL="36000" marR="3600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sym typeface="Wingdings" panose="05000000000000000000" pitchFamily="2" charset="2"/>
                        </a:rPr>
                        <a:t></a:t>
                      </a:r>
                      <a:endParaRPr kumimoji="0" lang="it-IT" sz="18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36000" marR="3600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sym typeface="Wingdings" panose="05000000000000000000" pitchFamily="2" charset="2"/>
                        </a:rPr>
                        <a:t></a:t>
                      </a:r>
                      <a:endParaRPr kumimoji="0" lang="it-IT" sz="18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36000" marR="3600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sym typeface="Wingdings" panose="05000000000000000000" pitchFamily="2" charset="2"/>
                        </a:rPr>
                        <a:t></a:t>
                      </a:r>
                      <a:endParaRPr kumimoji="0" lang="it-IT" sz="18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36000" marR="3600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sym typeface="Wingdings" panose="05000000000000000000" pitchFamily="2" charset="2"/>
                        </a:rPr>
                        <a:t></a:t>
                      </a:r>
                      <a:endParaRPr kumimoji="0" lang="it-IT" sz="18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36000" marR="3600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35784502"/>
                  </a:ext>
                </a:extLst>
              </a:tr>
              <a:tr h="167246">
                <a:tc>
                  <a:txBody>
                    <a:bodyPr/>
                    <a:lstStyle/>
                    <a:p>
                      <a:pPr algn="l"/>
                      <a:r>
                        <a:rPr lang="it-IT" sz="800" b="0" i="0" dirty="0">
                          <a:solidFill>
                            <a:srgbClr val="333333"/>
                          </a:solidFill>
                          <a:effectLst/>
                          <a:latin typeface="Arial" panose="020B0604020202020204" pitchFamily="34" charset="0"/>
                          <a:cs typeface="Arial" panose="020B0604020202020204" pitchFamily="34" charset="0"/>
                        </a:rPr>
                        <a:t>Pesce/prodotti di mare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1800" baseline="30000" dirty="0">
                          <a:solidFill>
                            <a:schemeClr val="tx1"/>
                          </a:solidFill>
                          <a:latin typeface="Arial" panose="020B0604020202020204" pitchFamily="34" charset="0"/>
                          <a:cs typeface="Arial" panose="020B0604020202020204" pitchFamily="34" charset="0"/>
                          <a:sym typeface="Wingdings" panose="05000000000000000000" pitchFamily="2" charset="2"/>
                        </a:rPr>
                        <a:t></a:t>
                      </a:r>
                      <a:endParaRPr lang="it-IT" sz="1800" baseline="30000" dirty="0">
                        <a:solidFill>
                          <a:schemeClr val="tx1"/>
                        </a:solidFill>
                        <a:latin typeface="Arial" panose="020B0604020202020204" pitchFamily="34" charset="0"/>
                        <a:cs typeface="Arial" panose="020B0604020202020204" pitchFamily="34" charset="0"/>
                      </a:endParaRPr>
                    </a:p>
                  </a:txBody>
                  <a:tcPr marL="36000" marR="3600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sym typeface="Wingdings" panose="05000000000000000000" pitchFamily="2" charset="2"/>
                        </a:rPr>
                        <a:t></a:t>
                      </a:r>
                      <a:endParaRPr kumimoji="0" lang="it-IT" sz="18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36000" marR="3600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sym typeface="Wingdings" panose="05000000000000000000" pitchFamily="2" charset="2"/>
                        </a:rPr>
                        <a:t></a:t>
                      </a:r>
                      <a:endParaRPr kumimoji="0" lang="it-IT" sz="18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36000" marR="3600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sym typeface="Wingdings" panose="05000000000000000000" pitchFamily="2" charset="2"/>
                        </a:rPr>
                        <a:t></a:t>
                      </a:r>
                      <a:endParaRPr kumimoji="0" lang="it-IT" sz="18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36000" marR="3600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sym typeface="Wingdings" panose="05000000000000000000" pitchFamily="2" charset="2"/>
                        </a:rPr>
                        <a:t></a:t>
                      </a:r>
                      <a:endParaRPr kumimoji="0" lang="it-IT" sz="18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36000" marR="3600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40003984"/>
                  </a:ext>
                </a:extLst>
              </a:tr>
              <a:tr h="0">
                <a:tc>
                  <a:txBody>
                    <a:bodyPr/>
                    <a:lstStyle/>
                    <a:p>
                      <a:pPr algn="l"/>
                      <a:r>
                        <a:rPr lang="it-IT" sz="800" b="0" i="0" dirty="0">
                          <a:solidFill>
                            <a:srgbClr val="333333"/>
                          </a:solidFill>
                          <a:effectLst/>
                          <a:latin typeface="Arial" panose="020B0604020202020204" pitchFamily="34" charset="0"/>
                          <a:cs typeface="Arial" panose="020B0604020202020204" pitchFamily="34" charset="0"/>
                        </a:rPr>
                        <a:t>Uova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1800" baseline="30000" dirty="0">
                          <a:solidFill>
                            <a:schemeClr val="tx1"/>
                          </a:solidFill>
                          <a:latin typeface="Arial" panose="020B0604020202020204" pitchFamily="34" charset="0"/>
                          <a:cs typeface="Arial" panose="020B0604020202020204" pitchFamily="34" charset="0"/>
                          <a:sym typeface="Wingdings" panose="05000000000000000000" pitchFamily="2" charset="2"/>
                        </a:rPr>
                        <a:t></a:t>
                      </a:r>
                      <a:endParaRPr lang="it-IT" sz="1800" baseline="30000" dirty="0">
                        <a:solidFill>
                          <a:schemeClr val="tx1"/>
                        </a:solidFill>
                        <a:latin typeface="Arial" panose="020B0604020202020204" pitchFamily="34" charset="0"/>
                        <a:cs typeface="Arial" panose="020B0604020202020204" pitchFamily="34" charset="0"/>
                      </a:endParaRPr>
                    </a:p>
                  </a:txBody>
                  <a:tcPr marL="36000" marR="3600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sym typeface="Wingdings" panose="05000000000000000000" pitchFamily="2" charset="2"/>
                        </a:rPr>
                        <a:t></a:t>
                      </a:r>
                      <a:endParaRPr kumimoji="0" lang="it-IT" sz="18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36000" marR="3600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sym typeface="Wingdings" panose="05000000000000000000" pitchFamily="2" charset="2"/>
                        </a:rPr>
                        <a:t></a:t>
                      </a:r>
                      <a:endParaRPr kumimoji="0" lang="it-IT" sz="18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36000" marR="3600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sym typeface="Wingdings" panose="05000000000000000000" pitchFamily="2" charset="2"/>
                        </a:rPr>
                        <a:t></a:t>
                      </a:r>
                      <a:endParaRPr kumimoji="0" lang="it-IT" sz="18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36000" marR="3600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sym typeface="Wingdings" panose="05000000000000000000" pitchFamily="2" charset="2"/>
                        </a:rPr>
                        <a:t></a:t>
                      </a:r>
                      <a:endParaRPr kumimoji="0" lang="it-IT" sz="18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36000" marR="3600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00258897"/>
                  </a:ext>
                </a:extLst>
              </a:tr>
              <a:tr h="122662">
                <a:tc>
                  <a:txBody>
                    <a:bodyPr/>
                    <a:lstStyle/>
                    <a:p>
                      <a:pPr algn="l"/>
                      <a:r>
                        <a:rPr lang="it-IT" sz="800" b="0" i="0" dirty="0">
                          <a:solidFill>
                            <a:srgbClr val="333333"/>
                          </a:solidFill>
                          <a:effectLst/>
                          <a:latin typeface="Arial" panose="020B0604020202020204" pitchFamily="34" charset="0"/>
                          <a:cs typeface="Arial" panose="020B0604020202020204" pitchFamily="34" charset="0"/>
                        </a:rPr>
                        <a:t>Formaggio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1800" baseline="30000" dirty="0">
                          <a:solidFill>
                            <a:schemeClr val="tx1"/>
                          </a:solidFill>
                          <a:latin typeface="Arial" panose="020B0604020202020204" pitchFamily="34" charset="0"/>
                          <a:cs typeface="Arial" panose="020B0604020202020204" pitchFamily="34" charset="0"/>
                          <a:sym typeface="Wingdings" panose="05000000000000000000" pitchFamily="2" charset="2"/>
                        </a:rPr>
                        <a:t></a:t>
                      </a:r>
                      <a:endParaRPr lang="it-IT" sz="1800" baseline="30000" dirty="0">
                        <a:solidFill>
                          <a:schemeClr val="tx1"/>
                        </a:solidFill>
                        <a:latin typeface="Arial" panose="020B0604020202020204" pitchFamily="34" charset="0"/>
                        <a:cs typeface="Arial" panose="020B0604020202020204" pitchFamily="34" charset="0"/>
                      </a:endParaRPr>
                    </a:p>
                  </a:txBody>
                  <a:tcPr marL="36000" marR="3600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sym typeface="Wingdings" panose="05000000000000000000" pitchFamily="2" charset="2"/>
                        </a:rPr>
                        <a:t></a:t>
                      </a:r>
                      <a:endParaRPr kumimoji="0" lang="it-IT" sz="18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36000" marR="3600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sym typeface="Wingdings" panose="05000000000000000000" pitchFamily="2" charset="2"/>
                        </a:rPr>
                        <a:t></a:t>
                      </a:r>
                      <a:endParaRPr kumimoji="0" lang="it-IT" sz="18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36000" marR="3600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sym typeface="Wingdings" panose="05000000000000000000" pitchFamily="2" charset="2"/>
                        </a:rPr>
                        <a:t></a:t>
                      </a:r>
                      <a:endParaRPr kumimoji="0" lang="it-IT" sz="18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36000" marR="3600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sym typeface="Wingdings" panose="05000000000000000000" pitchFamily="2" charset="2"/>
                        </a:rPr>
                        <a:t></a:t>
                      </a:r>
                      <a:endParaRPr kumimoji="0" lang="it-IT" sz="18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36000" marR="3600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52867714"/>
                  </a:ext>
                </a:extLst>
              </a:tr>
              <a:tr h="136374">
                <a:tc>
                  <a:txBody>
                    <a:bodyPr/>
                    <a:lstStyle/>
                    <a:p>
                      <a:pPr algn="l"/>
                      <a:r>
                        <a:rPr lang="it-IT" sz="800" b="0" i="0" dirty="0">
                          <a:solidFill>
                            <a:srgbClr val="333333"/>
                          </a:solidFill>
                          <a:effectLst/>
                          <a:latin typeface="Arial" panose="020B0604020202020204" pitchFamily="34" charset="0"/>
                          <a:cs typeface="Arial" panose="020B0604020202020204" pitchFamily="34" charset="0"/>
                        </a:rPr>
                        <a:t>Latte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1800" baseline="30000" dirty="0">
                          <a:solidFill>
                            <a:schemeClr val="tx1"/>
                          </a:solidFill>
                          <a:latin typeface="Arial" panose="020B0604020202020204" pitchFamily="34" charset="0"/>
                          <a:cs typeface="Arial" panose="020B0604020202020204" pitchFamily="34" charset="0"/>
                          <a:sym typeface="Wingdings" panose="05000000000000000000" pitchFamily="2" charset="2"/>
                        </a:rPr>
                        <a:t></a:t>
                      </a:r>
                      <a:endParaRPr lang="it-IT" sz="1800" baseline="30000" dirty="0">
                        <a:solidFill>
                          <a:schemeClr val="tx1"/>
                        </a:solidFill>
                        <a:latin typeface="Arial" panose="020B0604020202020204" pitchFamily="34" charset="0"/>
                        <a:cs typeface="Arial" panose="020B0604020202020204" pitchFamily="34" charset="0"/>
                      </a:endParaRPr>
                    </a:p>
                  </a:txBody>
                  <a:tcPr marL="36000" marR="3600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sym typeface="Wingdings" panose="05000000000000000000" pitchFamily="2" charset="2"/>
                        </a:rPr>
                        <a:t></a:t>
                      </a:r>
                      <a:endParaRPr kumimoji="0" lang="it-IT" sz="18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36000" marR="3600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sym typeface="Wingdings" panose="05000000000000000000" pitchFamily="2" charset="2"/>
                        </a:rPr>
                        <a:t></a:t>
                      </a:r>
                      <a:endParaRPr kumimoji="0" lang="it-IT" sz="18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36000" marR="3600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sym typeface="Wingdings" panose="05000000000000000000" pitchFamily="2" charset="2"/>
                        </a:rPr>
                        <a:t></a:t>
                      </a:r>
                      <a:endParaRPr kumimoji="0" lang="it-IT" sz="18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36000" marR="3600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sym typeface="Wingdings" panose="05000000000000000000" pitchFamily="2" charset="2"/>
                        </a:rPr>
                        <a:t></a:t>
                      </a:r>
                      <a:endParaRPr kumimoji="0" lang="it-IT" sz="18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36000" marR="3600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16875502"/>
                  </a:ext>
                </a:extLst>
              </a:tr>
            </a:tbl>
          </a:graphicData>
        </a:graphic>
      </p:graphicFrame>
      <p:sp>
        <p:nvSpPr>
          <p:cNvPr id="6" name="Rettangolo 5"/>
          <p:cNvSpPr/>
          <p:nvPr/>
        </p:nvSpPr>
        <p:spPr>
          <a:xfrm>
            <a:off x="5372472" y="692696"/>
            <a:ext cx="3375992" cy="1923604"/>
          </a:xfrm>
          <a:prstGeom prst="rect">
            <a:avLst/>
          </a:prstGeom>
        </p:spPr>
        <p:txBody>
          <a:bodyPr wrap="square">
            <a:spAutoFit/>
          </a:bodyPr>
          <a:lstStyle/>
          <a:p>
            <a:pPr algn="just">
              <a:defRPr/>
            </a:pPr>
            <a:r>
              <a:rPr lang="it-IT" sz="1700" kern="50" dirty="0">
                <a:ea typeface="SimSun" panose="02010600030101010101" pitchFamily="2" charset="-122"/>
              </a:rPr>
              <a:t>La domanda 8) non comporta calcoli; serve solo per fini statistici.</a:t>
            </a:r>
          </a:p>
          <a:p>
            <a:pPr algn="just">
              <a:defRPr/>
            </a:pPr>
            <a:r>
              <a:rPr lang="it-IT" sz="1700" kern="50" dirty="0">
                <a:ea typeface="SimSun" panose="02010600030101010101" pitchFamily="2" charset="-122"/>
              </a:rPr>
              <a:t>La domanda 9) permette il calcolo delle emissioni utilizzando i seguenti fattori di emissione</a:t>
            </a:r>
            <a:r>
              <a:rPr lang="it-IT" sz="1700" kern="50" baseline="30000" dirty="0">
                <a:ea typeface="SimSun" panose="02010600030101010101" pitchFamily="2" charset="-122"/>
              </a:rPr>
              <a:t>(1)</a:t>
            </a:r>
            <a:r>
              <a:rPr lang="it-IT" sz="1700" kern="50" dirty="0">
                <a:ea typeface="SimSun" panose="02010600030101010101" pitchFamily="2" charset="-122"/>
              </a:rPr>
              <a:t>: </a:t>
            </a:r>
            <a:endParaRPr lang="it-IT" sz="1700" dirty="0"/>
          </a:p>
        </p:txBody>
      </p:sp>
      <p:graphicFrame>
        <p:nvGraphicFramePr>
          <p:cNvPr id="7" name="Tabella 6"/>
          <p:cNvGraphicFramePr>
            <a:graphicFrameLocks noGrp="1"/>
          </p:cNvGraphicFramePr>
          <p:nvPr>
            <p:extLst>
              <p:ext uri="{D42A27DB-BD31-4B8C-83A1-F6EECF244321}">
                <p14:modId xmlns:p14="http://schemas.microsoft.com/office/powerpoint/2010/main" val="3625875999"/>
              </p:ext>
            </p:extLst>
          </p:nvPr>
        </p:nvGraphicFramePr>
        <p:xfrm>
          <a:off x="5436096" y="2587848"/>
          <a:ext cx="3240360" cy="1620002"/>
        </p:xfrm>
        <a:graphic>
          <a:graphicData uri="http://schemas.openxmlformats.org/drawingml/2006/table">
            <a:tbl>
              <a:tblPr firstRow="1" bandRow="1">
                <a:tableStyleId>{5C22544A-7EE6-4342-B048-85BDC9FD1C3A}</a:tableStyleId>
              </a:tblPr>
              <a:tblGrid>
                <a:gridCol w="2016224">
                  <a:extLst>
                    <a:ext uri="{9D8B030D-6E8A-4147-A177-3AD203B41FA5}">
                      <a16:colId xmlns:a16="http://schemas.microsoft.com/office/drawing/2014/main" val="266207471"/>
                    </a:ext>
                  </a:extLst>
                </a:gridCol>
                <a:gridCol w="1224136">
                  <a:extLst>
                    <a:ext uri="{9D8B030D-6E8A-4147-A177-3AD203B41FA5}">
                      <a16:colId xmlns:a16="http://schemas.microsoft.com/office/drawing/2014/main" val="3580117400"/>
                    </a:ext>
                  </a:extLst>
                </a:gridCol>
              </a:tblGrid>
              <a:tr h="225112">
                <a:tc>
                  <a:txBody>
                    <a:bodyPr/>
                    <a:lstStyle/>
                    <a:p>
                      <a:pPr algn="ctr"/>
                      <a:r>
                        <a:rPr lang="it-IT" sz="800" dirty="0">
                          <a:solidFill>
                            <a:schemeClr val="tx1"/>
                          </a:solidFill>
                          <a:latin typeface="Arial" panose="020B0604020202020204" pitchFamily="34" charset="0"/>
                          <a:cs typeface="Arial" panose="020B0604020202020204" pitchFamily="34" charset="0"/>
                        </a:rPr>
                        <a:t>Cibo (Porzione)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r>
                        <a:rPr lang="it-IT" sz="800" dirty="0">
                          <a:solidFill>
                            <a:schemeClr val="tx1"/>
                          </a:solidFill>
                          <a:latin typeface="Arial" panose="020B0604020202020204" pitchFamily="34" charset="0"/>
                          <a:cs typeface="Arial" panose="020B0604020202020204" pitchFamily="34" charset="0"/>
                        </a:rPr>
                        <a:t>kgCO2eq/ porzione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17580812"/>
                  </a:ext>
                </a:extLst>
              </a:tr>
              <a:tr h="247221">
                <a:tc>
                  <a:txBody>
                    <a:bodyPr/>
                    <a:lstStyle/>
                    <a:p>
                      <a:r>
                        <a:rPr lang="it-IT" sz="800" dirty="0">
                          <a:solidFill>
                            <a:schemeClr val="tx1"/>
                          </a:solidFill>
                          <a:latin typeface="Arial" panose="020B0604020202020204" pitchFamily="34" charset="0"/>
                          <a:cs typeface="Arial" panose="020B0604020202020204" pitchFamily="34" charset="0"/>
                        </a:rPr>
                        <a:t>Manzo/carne ovino (150g)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it-IT" sz="800" dirty="0">
                          <a:effectLst/>
                          <a:latin typeface="Arial" panose="020B0604020202020204" pitchFamily="34" charset="0"/>
                          <a:cs typeface="Arial" panose="020B0604020202020204" pitchFamily="34" charset="0"/>
                        </a:rPr>
                        <a:t>5,8</a:t>
                      </a:r>
                    </a:p>
                  </a:txBody>
                  <a:tcPr marL="19050" marR="190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69324163"/>
                  </a:ext>
                </a:extLst>
              </a:tr>
              <a:tr h="247221">
                <a:tc>
                  <a:txBody>
                    <a:bodyPr/>
                    <a:lstStyle/>
                    <a:p>
                      <a:r>
                        <a:rPr lang="it-IT" sz="800" dirty="0">
                          <a:solidFill>
                            <a:schemeClr val="tx1"/>
                          </a:solidFill>
                          <a:latin typeface="Arial" panose="020B0604020202020204" pitchFamily="34" charset="0"/>
                          <a:cs typeface="Arial" panose="020B0604020202020204" pitchFamily="34" charset="0"/>
                        </a:rPr>
                        <a:t>Altri tipi di carne (150g)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it-IT" sz="800" dirty="0">
                          <a:effectLst/>
                          <a:latin typeface="Arial" panose="020B0604020202020204" pitchFamily="34" charset="0"/>
                          <a:cs typeface="Arial" panose="020B0604020202020204" pitchFamily="34" charset="0"/>
                        </a:rPr>
                        <a:t>1,1</a:t>
                      </a:r>
                    </a:p>
                  </a:txBody>
                  <a:tcPr marL="19050" marR="190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44463062"/>
                  </a:ext>
                </a:extLst>
              </a:tr>
              <a:tr h="225112">
                <a:tc>
                  <a:txBody>
                    <a:bodyPr/>
                    <a:lstStyle/>
                    <a:p>
                      <a:r>
                        <a:rPr lang="it-IT" sz="800" dirty="0">
                          <a:solidFill>
                            <a:schemeClr val="tx1"/>
                          </a:solidFill>
                          <a:latin typeface="Arial" panose="020B0604020202020204" pitchFamily="34" charset="0"/>
                          <a:cs typeface="Arial" panose="020B0604020202020204" pitchFamily="34" charset="0"/>
                        </a:rPr>
                        <a:t>Pesce/prodotti di mare (120g)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it-IT" sz="800" dirty="0">
                          <a:effectLst/>
                          <a:latin typeface="Arial" panose="020B0604020202020204" pitchFamily="34" charset="0"/>
                          <a:cs typeface="Arial" panose="020B0604020202020204" pitchFamily="34" charset="0"/>
                        </a:rPr>
                        <a:t>1,1</a:t>
                      </a:r>
                    </a:p>
                  </a:txBody>
                  <a:tcPr marL="19050" marR="190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0071730"/>
                  </a:ext>
                </a:extLst>
              </a:tr>
              <a:tr h="225112">
                <a:tc>
                  <a:txBody>
                    <a:bodyPr/>
                    <a:lstStyle/>
                    <a:p>
                      <a:r>
                        <a:rPr lang="it-IT" sz="800" dirty="0">
                          <a:solidFill>
                            <a:schemeClr val="tx1"/>
                          </a:solidFill>
                          <a:latin typeface="Arial" panose="020B0604020202020204" pitchFamily="34" charset="0"/>
                          <a:cs typeface="Arial" panose="020B0604020202020204" pitchFamily="34" charset="0"/>
                        </a:rPr>
                        <a:t>Uova (110g)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it-IT" sz="800" dirty="0">
                          <a:effectLst/>
                          <a:latin typeface="Arial" panose="020B0604020202020204" pitchFamily="34" charset="0"/>
                          <a:cs typeface="Arial" panose="020B0604020202020204" pitchFamily="34" charset="0"/>
                        </a:rPr>
                        <a:t>0,4</a:t>
                      </a:r>
                    </a:p>
                  </a:txBody>
                  <a:tcPr marL="19050" marR="190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730128534"/>
                  </a:ext>
                </a:extLst>
              </a:tr>
              <a:tr h="225112">
                <a:tc>
                  <a:txBody>
                    <a:bodyPr/>
                    <a:lstStyle/>
                    <a:p>
                      <a:r>
                        <a:rPr lang="it-IT" sz="800" dirty="0">
                          <a:solidFill>
                            <a:schemeClr val="tx1"/>
                          </a:solidFill>
                          <a:latin typeface="Arial" panose="020B0604020202020204" pitchFamily="34" charset="0"/>
                          <a:cs typeface="Arial" panose="020B0604020202020204" pitchFamily="34" charset="0"/>
                        </a:rPr>
                        <a:t>Formaggio (100g)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it-IT" sz="800" dirty="0">
                          <a:effectLst/>
                          <a:latin typeface="Arial" panose="020B0604020202020204" pitchFamily="34" charset="0"/>
                          <a:cs typeface="Arial" panose="020B0604020202020204" pitchFamily="34" charset="0"/>
                        </a:rPr>
                        <a:t>0,9</a:t>
                      </a:r>
                    </a:p>
                  </a:txBody>
                  <a:tcPr marL="19050" marR="190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38928501"/>
                  </a:ext>
                </a:extLst>
              </a:tr>
              <a:tr h="225112">
                <a:tc>
                  <a:txBody>
                    <a:bodyPr/>
                    <a:lstStyle/>
                    <a:p>
                      <a:r>
                        <a:rPr lang="it-IT" sz="800" dirty="0">
                          <a:solidFill>
                            <a:schemeClr val="tx1"/>
                          </a:solidFill>
                          <a:latin typeface="Arial" panose="020B0604020202020204" pitchFamily="34" charset="0"/>
                          <a:cs typeface="Arial" panose="020B0604020202020204" pitchFamily="34" charset="0"/>
                        </a:rPr>
                        <a:t>Latte (150g)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r>
                        <a:rPr lang="it-IT" sz="800" dirty="0">
                          <a:effectLst/>
                          <a:latin typeface="Arial" panose="020B0604020202020204" pitchFamily="34" charset="0"/>
                          <a:cs typeface="Arial" panose="020B0604020202020204" pitchFamily="34" charset="0"/>
                        </a:rPr>
                        <a:t>0,3</a:t>
                      </a:r>
                    </a:p>
                  </a:txBody>
                  <a:tcPr marL="19050" marR="190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37994753"/>
                  </a:ext>
                </a:extLst>
              </a:tr>
            </a:tbl>
          </a:graphicData>
        </a:graphic>
      </p:graphicFrame>
      <p:sp>
        <p:nvSpPr>
          <p:cNvPr id="8" name="Rettangolo 5">
            <a:extLst>
              <a:ext uri="{FF2B5EF4-FFF2-40B4-BE49-F238E27FC236}">
                <a16:creationId xmlns:a16="http://schemas.microsoft.com/office/drawing/2014/main" id="{FFCD6877-2067-4710-873F-721A5C3B85CF}"/>
              </a:ext>
            </a:extLst>
          </p:cNvPr>
          <p:cNvSpPr/>
          <p:nvPr/>
        </p:nvSpPr>
        <p:spPr>
          <a:xfrm>
            <a:off x="5364089" y="4241701"/>
            <a:ext cx="3456383" cy="1400383"/>
          </a:xfrm>
          <a:prstGeom prst="rect">
            <a:avLst/>
          </a:prstGeom>
        </p:spPr>
        <p:txBody>
          <a:bodyPr wrap="square">
            <a:spAutoFit/>
          </a:bodyPr>
          <a:lstStyle/>
          <a:p>
            <a:pPr algn="just">
              <a:defRPr/>
            </a:pPr>
            <a:r>
              <a:rPr lang="it-IT" sz="1700" kern="50" dirty="0">
                <a:ea typeface="SimSun" panose="02010600030101010101" pitchFamily="2" charset="-122"/>
              </a:rPr>
              <a:t>Ai valori calcolati rispondendo alla domanda 9) occorre aggiungere le emissioni di cibo di base (cereali, frutta, verdure etc.) pari a 854 kgCO2eq/persone/anno.</a:t>
            </a:r>
            <a:r>
              <a:rPr lang="it-IT" sz="1700" kern="50" baseline="30000" dirty="0">
                <a:ea typeface="SimSun" panose="02010600030101010101" pitchFamily="2" charset="-122"/>
              </a:rPr>
              <a:t>(2)</a:t>
            </a:r>
            <a:r>
              <a:rPr lang="it-IT" sz="1700" kern="50" dirty="0">
                <a:ea typeface="SimSun" panose="02010600030101010101" pitchFamily="2" charset="-122"/>
              </a:rPr>
              <a:t> </a:t>
            </a:r>
            <a:endParaRPr lang="it-IT" sz="1700" dirty="0"/>
          </a:p>
        </p:txBody>
      </p:sp>
      <p:sp>
        <p:nvSpPr>
          <p:cNvPr id="9" name="Rettangolo 6">
            <a:extLst>
              <a:ext uri="{FF2B5EF4-FFF2-40B4-BE49-F238E27FC236}">
                <a16:creationId xmlns:a16="http://schemas.microsoft.com/office/drawing/2014/main" id="{6C05B54B-5636-41AF-8DEA-05EF854EB3E1}"/>
              </a:ext>
            </a:extLst>
          </p:cNvPr>
          <p:cNvSpPr/>
          <p:nvPr/>
        </p:nvSpPr>
        <p:spPr>
          <a:xfrm>
            <a:off x="5436096" y="5930696"/>
            <a:ext cx="3456383" cy="738664"/>
          </a:xfrm>
          <a:prstGeom prst="rect">
            <a:avLst/>
          </a:prstGeom>
        </p:spPr>
        <p:txBody>
          <a:bodyPr wrap="square">
            <a:spAutoFit/>
          </a:bodyPr>
          <a:lstStyle/>
          <a:p>
            <a:pPr algn="just">
              <a:defRPr/>
            </a:pPr>
            <a:r>
              <a:rPr lang="it-IT" sz="1400" kern="50" dirty="0">
                <a:ea typeface="SimSun" panose="02010600030101010101" pitchFamily="2" charset="-122"/>
              </a:rPr>
              <a:t>Fonte:</a:t>
            </a:r>
          </a:p>
          <a:p>
            <a:pPr>
              <a:defRPr/>
            </a:pPr>
            <a:r>
              <a:rPr lang="it-IT" sz="1400" kern="50" baseline="30000" dirty="0">
                <a:ea typeface="SimSun" panose="02010600030101010101" pitchFamily="2" charset="-122"/>
              </a:rPr>
              <a:t>(1)</a:t>
            </a:r>
            <a:r>
              <a:rPr lang="it-IT" sz="1400" kern="50" dirty="0">
                <a:ea typeface="SimSun" panose="02010600030101010101" pitchFamily="2" charset="-122"/>
              </a:rPr>
              <a:t> </a:t>
            </a:r>
            <a:r>
              <a:rPr lang="it-IT" sz="1400" kern="50" dirty="0" err="1">
                <a:ea typeface="SimSun" panose="02010600030101010101" pitchFamily="2" charset="-122"/>
              </a:rPr>
              <a:t>Poore</a:t>
            </a:r>
            <a:r>
              <a:rPr lang="it-IT" sz="1400" kern="50" dirty="0">
                <a:ea typeface="SimSun" panose="02010600030101010101" pitchFamily="2" charset="-122"/>
              </a:rPr>
              <a:t> &amp; </a:t>
            </a:r>
            <a:r>
              <a:rPr lang="it-IT" sz="1400" kern="50" dirty="0" err="1">
                <a:ea typeface="SimSun" panose="02010600030101010101" pitchFamily="2" charset="-122"/>
              </a:rPr>
              <a:t>Nemecek</a:t>
            </a:r>
            <a:r>
              <a:rPr lang="it-IT" sz="1400" kern="50" dirty="0">
                <a:ea typeface="SimSun" panose="02010600030101010101" pitchFamily="2" charset="-122"/>
              </a:rPr>
              <a:t> 2018 Rif.:C1</a:t>
            </a:r>
          </a:p>
          <a:p>
            <a:pPr>
              <a:defRPr/>
            </a:pPr>
            <a:r>
              <a:rPr lang="it-IT" sz="1400" kern="50" baseline="30000" dirty="0">
                <a:ea typeface="SimSun" panose="02010600030101010101" pitchFamily="2" charset="-122"/>
              </a:rPr>
              <a:t>(2)</a:t>
            </a:r>
            <a:r>
              <a:rPr lang="it-IT" sz="1400" dirty="0"/>
              <a:t> FAOSTAT 2020 Rif.:C4</a:t>
            </a:r>
          </a:p>
        </p:txBody>
      </p:sp>
      <p:pic>
        <p:nvPicPr>
          <p:cNvPr id="10" name="Immagine 9"/>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5496" y="22632"/>
            <a:ext cx="600569" cy="598056"/>
          </a:xfrm>
          <a:prstGeom prst="rect">
            <a:avLst/>
          </a:prstGeom>
        </p:spPr>
      </p:pic>
      <p:sp>
        <p:nvSpPr>
          <p:cNvPr id="11" name="Text Box 4"/>
          <p:cNvSpPr txBox="1">
            <a:spLocks noChangeArrowheads="1"/>
          </p:cNvSpPr>
          <p:nvPr/>
        </p:nvSpPr>
        <p:spPr bwMode="auto">
          <a:xfrm>
            <a:off x="636065" y="106785"/>
            <a:ext cx="8147895" cy="369332"/>
          </a:xfrm>
          <a:prstGeom prst="rect">
            <a:avLst/>
          </a:prstGeom>
          <a:solidFill>
            <a:schemeClr val="bg1">
              <a:lumMod val="95000"/>
            </a:schemeClr>
          </a:solidFill>
          <a:ln w="9525">
            <a:solidFill>
              <a:srgbClr val="FF0000"/>
            </a:solidFill>
            <a:miter lim="800000"/>
            <a:headEnd/>
            <a:tailEnd/>
          </a:ln>
          <a:effectLst>
            <a:outerShdw dist="107763" dir="2700000" algn="ctr" rotWithShape="0">
              <a:srgbClr val="FF0000"/>
            </a:outerShdw>
          </a:effectLst>
        </p:spPr>
        <p:txBody>
          <a:bodyPr wrap="square">
            <a:spAutoFit/>
          </a:bodyPr>
          <a:lstStyle/>
          <a:p>
            <a:pPr algn="ctr" eaLnBrk="1" fontAlgn="auto" hangingPunct="1">
              <a:spcBef>
                <a:spcPts val="0"/>
              </a:spcBef>
              <a:spcAft>
                <a:spcPts val="0"/>
              </a:spcAft>
              <a:defRPr/>
            </a:pPr>
            <a:r>
              <a:rPr lang="it-IT" b="1" i="1" dirty="0" smtClean="0">
                <a:latin typeface="Arial" charset="0"/>
                <a:cs typeface="+mn-cs"/>
              </a:rPr>
              <a:t>Domande per il calcolo delle emissioni relative alla nostra alimentazione </a:t>
            </a:r>
            <a:endParaRPr lang="it-IT" b="1" dirty="0">
              <a:latin typeface="Arial" charset="0"/>
              <a:cs typeface="+mn-cs"/>
            </a:endParaRPr>
          </a:p>
        </p:txBody>
      </p:sp>
    </p:spTree>
    <p:extLst>
      <p:ext uri="{BB962C8B-B14F-4D97-AF65-F5344CB8AC3E}">
        <p14:creationId xmlns:p14="http://schemas.microsoft.com/office/powerpoint/2010/main" val="19530737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3"/>
          <p:cNvSpPr txBox="1">
            <a:spLocks/>
          </p:cNvSpPr>
          <p:nvPr/>
        </p:nvSpPr>
        <p:spPr bwMode="auto">
          <a:xfrm>
            <a:off x="7010400" y="111547"/>
            <a:ext cx="2133600" cy="365125"/>
          </a:xfrm>
          <a:prstGeom prst="rect">
            <a:avLst/>
          </a:prstGeom>
          <a:noFill/>
          <a:ln w="9525">
            <a:noFill/>
            <a:miter lim="800000"/>
            <a:headEnd/>
            <a:tailEnd/>
          </a:ln>
        </p:spPr>
        <p:txBody>
          <a:bodyPr anchor="ctr"/>
          <a:lstStyle/>
          <a:p>
            <a:pPr algn="r" eaLnBrk="1" hangingPunct="1"/>
            <a:fld id="{5BB73F92-B833-44D6-A6E4-1043483ED71A}" type="slidenum">
              <a:rPr lang="it-IT" altLang="it-CH" sz="1200">
                <a:solidFill>
                  <a:srgbClr val="898989"/>
                </a:solidFill>
                <a:latin typeface="Calibri" pitchFamily="34" charset="0"/>
              </a:rPr>
              <a:pPr algn="r" eaLnBrk="1" hangingPunct="1"/>
              <a:t>25</a:t>
            </a:fld>
            <a:endParaRPr lang="it-IT" altLang="it-CH" sz="1200" dirty="0">
              <a:solidFill>
                <a:srgbClr val="898989"/>
              </a:solidFill>
              <a:latin typeface="Calibri" pitchFamily="34" charset="0"/>
            </a:endParaRPr>
          </a:p>
        </p:txBody>
      </p:sp>
      <p:graphicFrame>
        <p:nvGraphicFramePr>
          <p:cNvPr id="5" name="Tabella 4"/>
          <p:cNvGraphicFramePr>
            <a:graphicFrameLocks noGrp="1"/>
          </p:cNvGraphicFramePr>
          <p:nvPr>
            <p:extLst>
              <p:ext uri="{D42A27DB-BD31-4B8C-83A1-F6EECF244321}">
                <p14:modId xmlns:p14="http://schemas.microsoft.com/office/powerpoint/2010/main" val="685151414"/>
              </p:ext>
            </p:extLst>
          </p:nvPr>
        </p:nvGraphicFramePr>
        <p:xfrm>
          <a:off x="539552" y="836712"/>
          <a:ext cx="4896545" cy="5181600"/>
        </p:xfrm>
        <a:graphic>
          <a:graphicData uri="http://schemas.openxmlformats.org/drawingml/2006/table">
            <a:tbl>
              <a:tblPr firstRow="1" bandRow="1">
                <a:tableStyleId>{5C22544A-7EE6-4342-B048-85BDC9FD1C3A}</a:tableStyleId>
              </a:tblPr>
              <a:tblGrid>
                <a:gridCol w="506112">
                  <a:extLst>
                    <a:ext uri="{9D8B030D-6E8A-4147-A177-3AD203B41FA5}">
                      <a16:colId xmlns:a16="http://schemas.microsoft.com/office/drawing/2014/main" val="2171417590"/>
                    </a:ext>
                  </a:extLst>
                </a:gridCol>
                <a:gridCol w="405271">
                  <a:extLst>
                    <a:ext uri="{9D8B030D-6E8A-4147-A177-3AD203B41FA5}">
                      <a16:colId xmlns:a16="http://schemas.microsoft.com/office/drawing/2014/main" val="2928950902"/>
                    </a:ext>
                  </a:extLst>
                </a:gridCol>
                <a:gridCol w="3985162">
                  <a:extLst>
                    <a:ext uri="{9D8B030D-6E8A-4147-A177-3AD203B41FA5}">
                      <a16:colId xmlns:a16="http://schemas.microsoft.com/office/drawing/2014/main" val="4003014608"/>
                    </a:ext>
                  </a:extLst>
                </a:gridCol>
              </a:tblGrid>
              <a:tr h="370840">
                <a:tc>
                  <a:txBody>
                    <a:bodyPr/>
                    <a:lstStyle/>
                    <a:p>
                      <a:r>
                        <a:rPr lang="it-IT" sz="1700" dirty="0">
                          <a:solidFill>
                            <a:schemeClr val="tx1"/>
                          </a:solidFill>
                          <a:latin typeface="Arial" panose="020B0604020202020204" pitchFamily="34" charset="0"/>
                          <a:cs typeface="Arial" panose="020B0604020202020204" pitchFamily="34" charset="0"/>
                        </a:rPr>
                        <a:t>10)</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AC6"/>
                    </a:solidFill>
                  </a:tcPr>
                </a:tc>
                <a:tc gridSpan="2">
                  <a:txBody>
                    <a:bodyPr/>
                    <a:lstStyle/>
                    <a:p>
                      <a:r>
                        <a:rPr lang="it-IT" sz="1700" dirty="0">
                          <a:solidFill>
                            <a:schemeClr val="tx1"/>
                          </a:solidFill>
                          <a:latin typeface="Arial" panose="020B0604020202020204" pitchFamily="34" charset="0"/>
                          <a:cs typeface="Arial" panose="020B0604020202020204" pitchFamily="34" charset="0"/>
                        </a:rPr>
                        <a:t>Quanto cibo scarti?</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AC6"/>
                    </a:solidFill>
                  </a:tcPr>
                </a:tc>
                <a:tc hMerge="1">
                  <a:txBody>
                    <a:bodyPr/>
                    <a:lstStyle/>
                    <a:p>
                      <a:endParaRPr lang="it-IT"/>
                    </a:p>
                  </a:txBody>
                  <a:tcPr/>
                </a:tc>
                <a:extLst>
                  <a:ext uri="{0D108BD9-81ED-4DB2-BD59-A6C34878D82A}">
                    <a16:rowId xmlns:a16="http://schemas.microsoft.com/office/drawing/2014/main" val="3447967644"/>
                  </a:ext>
                </a:extLst>
              </a:tr>
              <a:tr h="370840">
                <a:tc>
                  <a:txBody>
                    <a:bodyPr/>
                    <a:lstStyle/>
                    <a:p>
                      <a:endParaRPr lang="it-IT" sz="170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sz="1700" dirty="0">
                          <a:solidFill>
                            <a:schemeClr val="tx1"/>
                          </a:solidFill>
                          <a:latin typeface="Arial" panose="020B0604020202020204" pitchFamily="34" charset="0"/>
                          <a:cs typeface="Arial" panose="020B0604020202020204" pitchFamily="34" charset="0"/>
                        </a:rPr>
                        <a:t>a)</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sz="1700" dirty="0">
                          <a:solidFill>
                            <a:schemeClr val="tx1"/>
                          </a:solidFill>
                          <a:latin typeface="Arial" panose="020B0604020202020204" pitchFamily="34" charset="0"/>
                          <a:cs typeface="Arial" panose="020B0604020202020204" pitchFamily="34" charset="0"/>
                        </a:rPr>
                        <a:t>non</a:t>
                      </a:r>
                      <a:r>
                        <a:rPr lang="it-IT" sz="1700" baseline="0" dirty="0">
                          <a:solidFill>
                            <a:schemeClr val="tx1"/>
                          </a:solidFill>
                          <a:latin typeface="Arial" panose="020B0604020202020204" pitchFamily="34" charset="0"/>
                          <a:cs typeface="Arial" panose="020B0604020202020204" pitchFamily="34" charset="0"/>
                        </a:rPr>
                        <a:t> scarto nulla</a:t>
                      </a:r>
                      <a:endParaRPr lang="it-IT" sz="1700" dirty="0">
                        <a:solidFill>
                          <a:schemeClr val="tx1"/>
                        </a:solidFill>
                        <a:latin typeface="Arial" panose="020B0604020202020204" pitchFamily="34" charset="0"/>
                        <a:cs typeface="Arial" panose="020B0604020202020204" pitchFamily="34"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61122202"/>
                  </a:ext>
                </a:extLst>
              </a:tr>
              <a:tr h="370840">
                <a:tc>
                  <a:txBody>
                    <a:bodyPr/>
                    <a:lstStyle/>
                    <a:p>
                      <a:endParaRPr lang="it-IT" sz="170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sz="1700" dirty="0">
                          <a:solidFill>
                            <a:schemeClr val="tx1"/>
                          </a:solidFill>
                          <a:latin typeface="Arial" panose="020B0604020202020204" pitchFamily="34" charset="0"/>
                          <a:cs typeface="Arial" panose="020B0604020202020204" pitchFamily="34" charset="0"/>
                        </a:rPr>
                        <a:t>b)</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sz="1700" dirty="0">
                          <a:solidFill>
                            <a:schemeClr val="tx1"/>
                          </a:solidFill>
                          <a:latin typeface="Arial" panose="020B0604020202020204" pitchFamily="34" charset="0"/>
                          <a:cs typeface="Arial" panose="020B0604020202020204" pitchFamily="34" charset="0"/>
                        </a:rPr>
                        <a:t>qualche</a:t>
                      </a:r>
                      <a:r>
                        <a:rPr lang="it-IT" sz="1700" baseline="0" dirty="0">
                          <a:solidFill>
                            <a:schemeClr val="tx1"/>
                          </a:solidFill>
                          <a:latin typeface="Arial" panose="020B0604020202020204" pitchFamily="34" charset="0"/>
                          <a:cs typeface="Arial" panose="020B0604020202020204" pitchFamily="34" charset="0"/>
                        </a:rPr>
                        <a:t> volta</a:t>
                      </a:r>
                      <a:endParaRPr lang="it-IT" sz="1700" dirty="0">
                        <a:solidFill>
                          <a:schemeClr val="tx1"/>
                        </a:solidFill>
                        <a:latin typeface="Arial" panose="020B0604020202020204" pitchFamily="34" charset="0"/>
                        <a:cs typeface="Arial" panose="020B0604020202020204" pitchFamily="34"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04849298"/>
                  </a:ext>
                </a:extLst>
              </a:tr>
              <a:tr h="370840">
                <a:tc>
                  <a:txBody>
                    <a:bodyPr/>
                    <a:lstStyle/>
                    <a:p>
                      <a:endParaRPr lang="it-IT" sz="170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sz="1700" dirty="0">
                          <a:solidFill>
                            <a:schemeClr val="tx1"/>
                          </a:solidFill>
                          <a:latin typeface="Arial" panose="020B0604020202020204" pitchFamily="34" charset="0"/>
                          <a:cs typeface="Arial" panose="020B0604020202020204" pitchFamily="34" charset="0"/>
                        </a:rPr>
                        <a:t>c)</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sz="1700" dirty="0">
                          <a:solidFill>
                            <a:schemeClr val="tx1"/>
                          </a:solidFill>
                          <a:latin typeface="Arial" panose="020B0604020202020204" pitchFamily="34" charset="0"/>
                          <a:cs typeface="Arial" panose="020B0604020202020204" pitchFamily="34" charset="0"/>
                        </a:rPr>
                        <a:t>frequentemente</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5622978"/>
                  </a:ext>
                </a:extLst>
              </a:tr>
              <a:tr h="370840">
                <a:tc>
                  <a:txBody>
                    <a:bodyPr/>
                    <a:lstStyle/>
                    <a:p>
                      <a:r>
                        <a:rPr lang="it-IT" sz="1700" b="1" dirty="0">
                          <a:solidFill>
                            <a:schemeClr val="tx1"/>
                          </a:solidFill>
                          <a:latin typeface="Arial" panose="020B0604020202020204" pitchFamily="34" charset="0"/>
                          <a:cs typeface="Arial" panose="020B0604020202020204" pitchFamily="34" charset="0"/>
                        </a:rPr>
                        <a:t>11)</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AC6"/>
                    </a:solidFill>
                  </a:tcPr>
                </a:tc>
                <a:tc gridSpan="2">
                  <a:txBody>
                    <a:bodyPr/>
                    <a:lstStyle/>
                    <a:p>
                      <a:r>
                        <a:rPr lang="it-IT" sz="1700" b="1" i="0" kern="1200" dirty="0">
                          <a:solidFill>
                            <a:schemeClr val="dk1"/>
                          </a:solidFill>
                          <a:effectLst/>
                          <a:latin typeface="Arial" panose="020B0604020202020204" pitchFamily="34" charset="0"/>
                          <a:ea typeface="+mn-ea"/>
                          <a:cs typeface="Arial" panose="020B0604020202020204" pitchFamily="34" charset="0"/>
                        </a:rPr>
                        <a:t>Quale è il vostro consumo di acqua in bottiglia di plastica per settimana? (indica il consumo in litri ricordandoti che esistono anche bottiglie da 1,5 litri).</a:t>
                      </a:r>
                      <a:endParaRPr lang="it-IT" sz="1700" b="1" baseline="30000" dirty="0">
                        <a:solidFill>
                          <a:schemeClr val="tx1"/>
                        </a:solidFill>
                        <a:latin typeface="Arial" panose="020B0604020202020204" pitchFamily="34" charset="0"/>
                        <a:cs typeface="Arial" panose="020B0604020202020204" pitchFamily="34"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AC6"/>
                    </a:solidFill>
                  </a:tcPr>
                </a:tc>
                <a:tc hMerge="1">
                  <a:txBody>
                    <a:bodyPr/>
                    <a:lstStyle/>
                    <a:p>
                      <a:endParaRPr lang="it-IT"/>
                    </a:p>
                  </a:txBody>
                  <a:tcPr/>
                </a:tc>
                <a:extLst>
                  <a:ext uri="{0D108BD9-81ED-4DB2-BD59-A6C34878D82A}">
                    <a16:rowId xmlns:a16="http://schemas.microsoft.com/office/drawing/2014/main" val="2359545707"/>
                  </a:ext>
                </a:extLst>
              </a:tr>
              <a:tr h="370840">
                <a:tc>
                  <a:txBody>
                    <a:bodyPr/>
                    <a:lstStyle/>
                    <a:p>
                      <a:endParaRPr lang="it-IT" sz="1700" b="1"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r>
                        <a:rPr lang="it-IT" sz="1700" b="0" baseline="0" dirty="0">
                          <a:solidFill>
                            <a:schemeClr val="tx1"/>
                          </a:solidFill>
                          <a:latin typeface="Arial" panose="020B0604020202020204" pitchFamily="34" charset="0"/>
                          <a:cs typeface="Arial" panose="020B0604020202020204" pitchFamily="34" charset="0"/>
                        </a:rPr>
                        <a:t>N. bottiglie di plastica da 0,5 litri: …………</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it-IT"/>
                    </a:p>
                  </a:txBody>
                  <a:tcPr/>
                </a:tc>
                <a:extLst>
                  <a:ext uri="{0D108BD9-81ED-4DB2-BD59-A6C34878D82A}">
                    <a16:rowId xmlns:a16="http://schemas.microsoft.com/office/drawing/2014/main" val="1825045527"/>
                  </a:ext>
                </a:extLst>
              </a:tr>
              <a:tr h="370840">
                <a:tc>
                  <a:txBody>
                    <a:bodyPr/>
                    <a:lstStyle/>
                    <a:p>
                      <a:endParaRPr lang="it-IT" sz="1700" b="1"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r>
                        <a:rPr lang="it-IT" sz="1700" b="0" baseline="0" dirty="0">
                          <a:solidFill>
                            <a:schemeClr val="tx1"/>
                          </a:solidFill>
                          <a:latin typeface="Arial" panose="020B0604020202020204" pitchFamily="34" charset="0"/>
                          <a:cs typeface="Arial" panose="020B0604020202020204" pitchFamily="34" charset="0"/>
                        </a:rPr>
                        <a:t>N. bottiglie di plastica da 1,5 litri: ..……….</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it-IT"/>
                    </a:p>
                  </a:txBody>
                  <a:tcPr/>
                </a:tc>
                <a:extLst>
                  <a:ext uri="{0D108BD9-81ED-4DB2-BD59-A6C34878D82A}">
                    <a16:rowId xmlns:a16="http://schemas.microsoft.com/office/drawing/2014/main" val="198297923"/>
                  </a:ext>
                </a:extLst>
              </a:tr>
              <a:tr h="370840">
                <a:tc>
                  <a:txBody>
                    <a:bodyPr/>
                    <a:lstStyle/>
                    <a:p>
                      <a:r>
                        <a:rPr lang="it-IT" sz="1700" b="1" dirty="0">
                          <a:solidFill>
                            <a:schemeClr val="tx1"/>
                          </a:solidFill>
                          <a:latin typeface="Arial" panose="020B0604020202020204" pitchFamily="34" charset="0"/>
                          <a:cs typeface="Arial" panose="020B0604020202020204" pitchFamily="34" charset="0"/>
                        </a:rPr>
                        <a:t>12)</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AC6"/>
                    </a:solidFill>
                  </a:tcPr>
                </a:tc>
                <a:tc gridSpan="2">
                  <a:txBody>
                    <a:bodyPr/>
                    <a:lstStyle/>
                    <a:p>
                      <a:r>
                        <a:rPr lang="it-IT" sz="1700" b="1" baseline="0" dirty="0">
                          <a:solidFill>
                            <a:schemeClr val="tx1"/>
                          </a:solidFill>
                          <a:latin typeface="Arial" panose="020B0604020202020204" pitchFamily="34" charset="0"/>
                          <a:cs typeface="Arial" panose="020B0604020202020204" pitchFamily="34" charset="0"/>
                        </a:rPr>
                        <a:t>Presti attenzione all’imballo dei prodotti?</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AC6"/>
                    </a:solidFill>
                  </a:tcPr>
                </a:tc>
                <a:tc hMerge="1">
                  <a:txBody>
                    <a:bodyPr/>
                    <a:lstStyle/>
                    <a:p>
                      <a:endParaRPr lang="it-IT"/>
                    </a:p>
                  </a:txBody>
                  <a:tcPr/>
                </a:tc>
                <a:extLst>
                  <a:ext uri="{0D108BD9-81ED-4DB2-BD59-A6C34878D82A}">
                    <a16:rowId xmlns:a16="http://schemas.microsoft.com/office/drawing/2014/main" val="612008778"/>
                  </a:ext>
                </a:extLst>
              </a:tr>
              <a:tr h="370840">
                <a:tc>
                  <a:txBody>
                    <a:bodyPr/>
                    <a:lstStyle/>
                    <a:p>
                      <a:endParaRPr lang="it-IT" sz="1700" b="1"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sz="1700" b="0" baseline="0" dirty="0">
                          <a:solidFill>
                            <a:schemeClr val="tx1"/>
                          </a:solidFill>
                          <a:latin typeface="Arial" panose="020B0604020202020204" pitchFamily="34" charset="0"/>
                          <a:cs typeface="Arial" panose="020B0604020202020204" pitchFamily="34" charset="0"/>
                        </a:rPr>
                        <a:t>a)</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sz="1700" dirty="0">
                          <a:latin typeface="Arial" panose="020B0604020202020204" pitchFamily="34" charset="0"/>
                          <a:cs typeface="Arial" panose="020B0604020202020204" pitchFamily="34" charset="0"/>
                        </a:rPr>
                        <a:t>preferisco prodotti senza imballo</a:t>
                      </a:r>
                      <a:r>
                        <a:rPr lang="it-IT" sz="1700" baseline="0" dirty="0">
                          <a:latin typeface="Arial" panose="020B0604020202020204" pitchFamily="34" charset="0"/>
                          <a:cs typeface="Arial" panose="020B0604020202020204" pitchFamily="34" charset="0"/>
                        </a:rPr>
                        <a:t> di plastica</a:t>
                      </a:r>
                      <a:endParaRPr lang="it-IT" sz="1700" dirty="0">
                        <a:latin typeface="Arial" panose="020B0604020202020204" pitchFamily="34" charset="0"/>
                        <a:cs typeface="Arial" panose="020B0604020202020204" pitchFamily="34"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66910988"/>
                  </a:ext>
                </a:extLst>
              </a:tr>
              <a:tr h="370840">
                <a:tc>
                  <a:txBody>
                    <a:bodyPr/>
                    <a:lstStyle/>
                    <a:p>
                      <a:endParaRPr lang="it-IT" sz="1700" b="1"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sz="1700" b="0" baseline="0" dirty="0">
                          <a:solidFill>
                            <a:schemeClr val="tx1"/>
                          </a:solidFill>
                          <a:latin typeface="Arial" panose="020B0604020202020204" pitchFamily="34" charset="0"/>
                          <a:cs typeface="Arial" panose="020B0604020202020204" pitchFamily="34" charset="0"/>
                        </a:rPr>
                        <a:t>b)</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sz="1700" dirty="0">
                          <a:latin typeface="Arial" panose="020B0604020202020204" pitchFamily="34" charset="0"/>
                          <a:cs typeface="Arial" panose="020B0604020202020204" pitchFamily="34" charset="0"/>
                        </a:rPr>
                        <a:t>preferisco prodotti sempre imballati in plastica</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78189500"/>
                  </a:ext>
                </a:extLst>
              </a:tr>
            </a:tbl>
          </a:graphicData>
        </a:graphic>
      </p:graphicFrame>
      <p:sp>
        <p:nvSpPr>
          <p:cNvPr id="6" name="Rettangolo 5"/>
          <p:cNvSpPr/>
          <p:nvPr/>
        </p:nvSpPr>
        <p:spPr>
          <a:xfrm>
            <a:off x="5508104" y="764704"/>
            <a:ext cx="3203848" cy="4278094"/>
          </a:xfrm>
          <a:prstGeom prst="rect">
            <a:avLst/>
          </a:prstGeom>
        </p:spPr>
        <p:txBody>
          <a:bodyPr wrap="square">
            <a:spAutoFit/>
          </a:bodyPr>
          <a:lstStyle/>
          <a:p>
            <a:pPr algn="just">
              <a:defRPr/>
            </a:pPr>
            <a:r>
              <a:rPr lang="it-IT" sz="1700" kern="50" dirty="0">
                <a:ea typeface="SimSun" panose="02010600030101010101" pitchFamily="2" charset="-122"/>
              </a:rPr>
              <a:t>La media del cibo scartato nelle case varia da 50 kgCO2/pro capite/anno a 100 kgCO2/pro capite/anno.</a:t>
            </a:r>
            <a:r>
              <a:rPr lang="it-IT" kern="50" baseline="30000" dirty="0">
                <a:ea typeface="SimSun" panose="02010600030101010101" pitchFamily="2" charset="-122"/>
              </a:rPr>
              <a:t>(1)</a:t>
            </a:r>
            <a:endParaRPr lang="it-IT" sz="1700" kern="50" dirty="0">
              <a:ea typeface="SimSun" panose="02010600030101010101" pitchFamily="2" charset="-122"/>
            </a:endParaRPr>
          </a:p>
          <a:p>
            <a:pPr algn="just">
              <a:defRPr/>
            </a:pPr>
            <a:r>
              <a:rPr lang="it-IT" sz="1700" dirty="0"/>
              <a:t>Il fattore di emissione per l’acqua in bottiglia di plastica da 1,5 litri è </a:t>
            </a:r>
            <a:r>
              <a:rPr lang="it-IT" sz="1700" dirty="0" smtClean="0"/>
              <a:t>260 gCO2eq/bottiglia, per la bottiglia da 0,5 litri </a:t>
            </a:r>
            <a:r>
              <a:rPr lang="it-IT" sz="1700" dirty="0"/>
              <a:t>è </a:t>
            </a:r>
            <a:r>
              <a:rPr lang="it-IT" sz="1700" dirty="0" smtClean="0"/>
              <a:t>96 gCO2eq/bottiglia</a:t>
            </a:r>
            <a:r>
              <a:rPr lang="it-IT" sz="1700" dirty="0"/>
              <a:t>.</a:t>
            </a:r>
            <a:r>
              <a:rPr lang="it-IT" kern="50" baseline="30000" dirty="0" smtClean="0">
                <a:ea typeface="SimSun" panose="02010600030101010101" pitchFamily="2" charset="-122"/>
              </a:rPr>
              <a:t>(</a:t>
            </a:r>
            <a:r>
              <a:rPr lang="it-IT" kern="50" baseline="30000" dirty="0">
                <a:ea typeface="SimSun" panose="02010600030101010101" pitchFamily="2" charset="-122"/>
              </a:rPr>
              <a:t>2)</a:t>
            </a:r>
            <a:r>
              <a:rPr lang="it-IT" sz="1700" dirty="0"/>
              <a:t> L’imballaggio del prodotti non comporta una grande parte delle emissioni e qui la domanda è per capire se nel tempo c’è un cambio di abitudine. </a:t>
            </a:r>
          </a:p>
        </p:txBody>
      </p:sp>
      <p:sp>
        <p:nvSpPr>
          <p:cNvPr id="7" name="Rettangolo 6">
            <a:extLst>
              <a:ext uri="{FF2B5EF4-FFF2-40B4-BE49-F238E27FC236}">
                <a16:creationId xmlns:a16="http://schemas.microsoft.com/office/drawing/2014/main" id="{39764A11-A0F5-4920-B213-35FADD3A1EEA}"/>
              </a:ext>
            </a:extLst>
          </p:cNvPr>
          <p:cNvSpPr/>
          <p:nvPr/>
        </p:nvSpPr>
        <p:spPr>
          <a:xfrm>
            <a:off x="5580112" y="5445224"/>
            <a:ext cx="3456383" cy="954107"/>
          </a:xfrm>
          <a:prstGeom prst="rect">
            <a:avLst/>
          </a:prstGeom>
        </p:spPr>
        <p:txBody>
          <a:bodyPr wrap="square">
            <a:spAutoFit/>
          </a:bodyPr>
          <a:lstStyle/>
          <a:p>
            <a:pPr algn="just">
              <a:defRPr/>
            </a:pPr>
            <a:r>
              <a:rPr lang="it-IT" sz="1400" kern="50" dirty="0">
                <a:ea typeface="SimSun" panose="02010600030101010101" pitchFamily="2" charset="-122"/>
              </a:rPr>
              <a:t>Fonte:</a:t>
            </a:r>
          </a:p>
          <a:p>
            <a:pPr>
              <a:defRPr/>
            </a:pPr>
            <a:r>
              <a:rPr lang="it-IT" sz="1400" kern="50" baseline="30000" dirty="0">
                <a:ea typeface="SimSun" panose="02010600030101010101" pitchFamily="2" charset="-122"/>
              </a:rPr>
              <a:t>(1)  </a:t>
            </a:r>
            <a:r>
              <a:rPr lang="it-IT" sz="1400" kern="50" dirty="0">
                <a:ea typeface="SimSun" panose="02010600030101010101" pitchFamily="2" charset="-122"/>
              </a:rPr>
              <a:t>Giordano e altri 2019 Rif.: C3; </a:t>
            </a:r>
            <a:r>
              <a:rPr lang="it-IT" sz="1400" kern="50" dirty="0" err="1">
                <a:ea typeface="SimSun" panose="02010600030101010101" pitchFamily="2" charset="-122"/>
              </a:rPr>
              <a:t>Poore</a:t>
            </a:r>
            <a:r>
              <a:rPr lang="it-IT" sz="1400" kern="50" dirty="0">
                <a:ea typeface="SimSun" panose="02010600030101010101" pitchFamily="2" charset="-122"/>
              </a:rPr>
              <a:t> &amp; </a:t>
            </a:r>
            <a:r>
              <a:rPr lang="it-IT" sz="1400" kern="50" dirty="0" err="1">
                <a:ea typeface="SimSun" panose="02010600030101010101" pitchFamily="2" charset="-122"/>
              </a:rPr>
              <a:t>Nemecek</a:t>
            </a:r>
            <a:r>
              <a:rPr lang="it-IT" sz="1400" kern="50" dirty="0">
                <a:ea typeface="SimSun" panose="02010600030101010101" pitchFamily="2" charset="-122"/>
              </a:rPr>
              <a:t> 2018 Rif.: C1</a:t>
            </a:r>
          </a:p>
          <a:p>
            <a:pPr>
              <a:defRPr/>
            </a:pPr>
            <a:r>
              <a:rPr lang="it-IT" sz="1400" kern="50" baseline="30000" dirty="0">
                <a:ea typeface="SimSun" panose="02010600030101010101" pitchFamily="2" charset="-122"/>
              </a:rPr>
              <a:t>(2)</a:t>
            </a:r>
            <a:r>
              <a:rPr lang="it-IT" sz="1400" dirty="0"/>
              <a:t> Botto 2009 Rif.: C5</a:t>
            </a:r>
          </a:p>
        </p:txBody>
      </p:sp>
      <p:pic>
        <p:nvPicPr>
          <p:cNvPr id="8" name="Immagine 7"/>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5496" y="22632"/>
            <a:ext cx="600569" cy="598056"/>
          </a:xfrm>
          <a:prstGeom prst="rect">
            <a:avLst/>
          </a:prstGeom>
        </p:spPr>
      </p:pic>
      <p:sp>
        <p:nvSpPr>
          <p:cNvPr id="9" name="Text Box 4"/>
          <p:cNvSpPr txBox="1">
            <a:spLocks noChangeArrowheads="1"/>
          </p:cNvSpPr>
          <p:nvPr/>
        </p:nvSpPr>
        <p:spPr bwMode="auto">
          <a:xfrm>
            <a:off x="636065" y="106785"/>
            <a:ext cx="8147895" cy="369332"/>
          </a:xfrm>
          <a:prstGeom prst="rect">
            <a:avLst/>
          </a:prstGeom>
          <a:solidFill>
            <a:schemeClr val="bg1">
              <a:lumMod val="95000"/>
            </a:schemeClr>
          </a:solidFill>
          <a:ln w="9525">
            <a:solidFill>
              <a:srgbClr val="FF0000"/>
            </a:solidFill>
            <a:miter lim="800000"/>
            <a:headEnd/>
            <a:tailEnd/>
          </a:ln>
          <a:effectLst>
            <a:outerShdw dist="107763" dir="2700000" algn="ctr" rotWithShape="0">
              <a:srgbClr val="FF0000"/>
            </a:outerShdw>
          </a:effectLst>
        </p:spPr>
        <p:txBody>
          <a:bodyPr wrap="square">
            <a:spAutoFit/>
          </a:bodyPr>
          <a:lstStyle/>
          <a:p>
            <a:pPr algn="ctr" eaLnBrk="1" fontAlgn="auto" hangingPunct="1">
              <a:spcBef>
                <a:spcPts val="0"/>
              </a:spcBef>
              <a:spcAft>
                <a:spcPts val="0"/>
              </a:spcAft>
              <a:defRPr/>
            </a:pPr>
            <a:r>
              <a:rPr lang="it-IT" b="1" i="1" dirty="0" smtClean="0">
                <a:latin typeface="Arial" charset="0"/>
                <a:cs typeface="+mn-cs"/>
              </a:rPr>
              <a:t>Domande per il calcolo delle emissioni relative alla nostra alimentazione </a:t>
            </a:r>
            <a:endParaRPr lang="it-IT" b="1" dirty="0">
              <a:latin typeface="Arial" charset="0"/>
              <a:cs typeface="+mn-cs"/>
            </a:endParaRPr>
          </a:p>
        </p:txBody>
      </p:sp>
    </p:spTree>
    <p:extLst>
      <p:ext uri="{BB962C8B-B14F-4D97-AF65-F5344CB8AC3E}">
        <p14:creationId xmlns:p14="http://schemas.microsoft.com/office/powerpoint/2010/main" val="38299724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1258888" y="106785"/>
            <a:ext cx="7345362" cy="369887"/>
          </a:xfrm>
          <a:prstGeom prst="rect">
            <a:avLst/>
          </a:prstGeom>
          <a:solidFill>
            <a:schemeClr val="bg1">
              <a:lumMod val="95000"/>
            </a:schemeClr>
          </a:solidFill>
          <a:ln w="9525">
            <a:solidFill>
              <a:srgbClr val="FF0000"/>
            </a:solidFill>
            <a:miter lim="800000"/>
            <a:headEnd/>
            <a:tailEnd/>
          </a:ln>
          <a:effectLst>
            <a:outerShdw dist="107763" dir="2700000" algn="ctr" rotWithShape="0">
              <a:srgbClr val="FF0000"/>
            </a:outerShdw>
          </a:effectLst>
        </p:spPr>
        <p:txBody>
          <a:bodyPr>
            <a:spAutoFit/>
          </a:bodyPr>
          <a:lstStyle/>
          <a:p>
            <a:pPr algn="ctr" eaLnBrk="1" fontAlgn="auto" hangingPunct="1">
              <a:spcBef>
                <a:spcPts val="0"/>
              </a:spcBef>
              <a:spcAft>
                <a:spcPts val="0"/>
              </a:spcAft>
              <a:defRPr/>
            </a:pPr>
            <a:r>
              <a:rPr lang="it-IT" b="1" i="1" dirty="0">
                <a:latin typeface="Arial" charset="0"/>
                <a:cs typeface="+mn-cs"/>
              </a:rPr>
              <a:t>Calcoliamo le emissioni della nostra alimentazione</a:t>
            </a:r>
            <a:endParaRPr lang="it-IT" b="1" dirty="0">
              <a:latin typeface="Arial" charset="0"/>
              <a:cs typeface="+mn-cs"/>
            </a:endParaRPr>
          </a:p>
        </p:txBody>
      </p:sp>
      <p:sp>
        <p:nvSpPr>
          <p:cNvPr id="4" name="Segnaposto numero diapositiva 3"/>
          <p:cNvSpPr txBox="1">
            <a:spLocks/>
          </p:cNvSpPr>
          <p:nvPr/>
        </p:nvSpPr>
        <p:spPr bwMode="auto">
          <a:xfrm>
            <a:off x="7010400" y="111547"/>
            <a:ext cx="2133600" cy="365125"/>
          </a:xfrm>
          <a:prstGeom prst="rect">
            <a:avLst/>
          </a:prstGeom>
          <a:noFill/>
          <a:ln w="9525">
            <a:noFill/>
            <a:miter lim="800000"/>
            <a:headEnd/>
            <a:tailEnd/>
          </a:ln>
        </p:spPr>
        <p:txBody>
          <a:bodyPr anchor="ctr"/>
          <a:lstStyle/>
          <a:p>
            <a:pPr algn="r" eaLnBrk="1" hangingPunct="1"/>
            <a:fld id="{5BB73F92-B833-44D6-A6E4-1043483ED71A}" type="slidenum">
              <a:rPr lang="it-IT" altLang="it-CH" sz="1200">
                <a:solidFill>
                  <a:srgbClr val="898989"/>
                </a:solidFill>
                <a:latin typeface="Calibri" pitchFamily="34" charset="0"/>
              </a:rPr>
              <a:pPr algn="r" eaLnBrk="1" hangingPunct="1"/>
              <a:t>26</a:t>
            </a:fld>
            <a:endParaRPr lang="it-IT" altLang="it-CH" sz="1200" dirty="0">
              <a:solidFill>
                <a:srgbClr val="898989"/>
              </a:solidFill>
              <a:latin typeface="Calibri" pitchFamily="34" charset="0"/>
            </a:endParaRPr>
          </a:p>
        </p:txBody>
      </p:sp>
      <p:pic>
        <p:nvPicPr>
          <p:cNvPr id="5" name="Immagin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915815" y="3717032"/>
            <a:ext cx="3534813" cy="2448272"/>
          </a:xfrm>
          <a:prstGeom prst="rect">
            <a:avLst/>
          </a:prstGeom>
        </p:spPr>
      </p:pic>
      <p:graphicFrame>
        <p:nvGraphicFramePr>
          <p:cNvPr id="6" name="Tabella 5"/>
          <p:cNvGraphicFramePr>
            <a:graphicFrameLocks noGrp="1"/>
          </p:cNvGraphicFramePr>
          <p:nvPr>
            <p:extLst>
              <p:ext uri="{D42A27DB-BD31-4B8C-83A1-F6EECF244321}">
                <p14:modId xmlns:p14="http://schemas.microsoft.com/office/powerpoint/2010/main" val="1632306924"/>
              </p:ext>
            </p:extLst>
          </p:nvPr>
        </p:nvGraphicFramePr>
        <p:xfrm>
          <a:off x="564847" y="2529449"/>
          <a:ext cx="8100000" cy="370840"/>
        </p:xfrm>
        <a:graphic>
          <a:graphicData uri="http://schemas.openxmlformats.org/drawingml/2006/table">
            <a:tbl>
              <a:tblPr firstRow="1" bandRow="1">
                <a:tableStyleId>{5C22544A-7EE6-4342-B048-85BDC9FD1C3A}</a:tableStyleId>
              </a:tblPr>
              <a:tblGrid>
                <a:gridCol w="7052037">
                  <a:extLst>
                    <a:ext uri="{9D8B030D-6E8A-4147-A177-3AD203B41FA5}">
                      <a16:colId xmlns:a16="http://schemas.microsoft.com/office/drawing/2014/main" val="4097070187"/>
                    </a:ext>
                  </a:extLst>
                </a:gridCol>
                <a:gridCol w="1047963">
                  <a:extLst>
                    <a:ext uri="{9D8B030D-6E8A-4147-A177-3AD203B41FA5}">
                      <a16:colId xmlns:a16="http://schemas.microsoft.com/office/drawing/2014/main" val="358645794"/>
                    </a:ext>
                  </a:extLst>
                </a:gridCol>
              </a:tblGrid>
              <a:tr h="370840">
                <a:tc>
                  <a:txBody>
                    <a:bodyPr/>
                    <a:lstStyle/>
                    <a:p>
                      <a:r>
                        <a:rPr lang="it-IT" sz="1700" dirty="0">
                          <a:solidFill>
                            <a:schemeClr val="tx1"/>
                          </a:solidFill>
                          <a:latin typeface="Arial" panose="020B0604020202020204" pitchFamily="34" charset="0"/>
                          <a:cs typeface="Arial" panose="020B0604020202020204" pitchFamily="34" charset="0"/>
                        </a:rPr>
                        <a:t>Emissioni di CO2 per l’alimentazione:       </a:t>
                      </a:r>
                      <a:r>
                        <a:rPr lang="it-IT" sz="1700" dirty="0" smtClean="0">
                          <a:solidFill>
                            <a:schemeClr val="tx1"/>
                          </a:solidFill>
                          <a:latin typeface="Arial" panose="020B0604020202020204" pitchFamily="34" charset="0"/>
                          <a:cs typeface="Arial" panose="020B0604020202020204" pitchFamily="34" charset="0"/>
                        </a:rPr>
                        <a:t>……</a:t>
                      </a:r>
                      <a:r>
                        <a:rPr lang="it-IT" sz="1700" baseline="0" dirty="0" smtClean="0">
                          <a:solidFill>
                            <a:schemeClr val="tx1"/>
                          </a:solidFill>
                          <a:latin typeface="Arial" panose="020B0604020202020204" pitchFamily="34" charset="0"/>
                          <a:cs typeface="Arial" panose="020B0604020202020204" pitchFamily="34" charset="0"/>
                        </a:rPr>
                        <a:t>.   kgCO2/anno</a:t>
                      </a:r>
                      <a:endParaRPr lang="it-IT" sz="170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AC6"/>
                    </a:solidFill>
                  </a:tcPr>
                </a:tc>
                <a:tc>
                  <a:txBody>
                    <a:bodyPr/>
                    <a:lstStyle/>
                    <a:p>
                      <a:endParaRPr lang="it-IT" sz="1700" dirty="0">
                        <a:solidFill>
                          <a:schemeClr val="tx1"/>
                        </a:solidFill>
                        <a:latin typeface="Arial" panose="020B0604020202020204" pitchFamily="34" charset="0"/>
                        <a:cs typeface="Arial" panose="020B0604020202020204" pitchFamily="34"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AC6"/>
                    </a:solidFill>
                  </a:tcPr>
                </a:tc>
                <a:extLst>
                  <a:ext uri="{0D108BD9-81ED-4DB2-BD59-A6C34878D82A}">
                    <a16:rowId xmlns:a16="http://schemas.microsoft.com/office/drawing/2014/main" val="3447967644"/>
                  </a:ext>
                </a:extLst>
              </a:tr>
            </a:tbl>
          </a:graphicData>
        </a:graphic>
      </p:graphicFrame>
      <p:sp>
        <p:nvSpPr>
          <p:cNvPr id="7" name="Rettangolo 6"/>
          <p:cNvSpPr/>
          <p:nvPr/>
        </p:nvSpPr>
        <p:spPr>
          <a:xfrm>
            <a:off x="0" y="931826"/>
            <a:ext cx="9144000" cy="1138773"/>
          </a:xfrm>
          <a:prstGeom prst="rect">
            <a:avLst/>
          </a:prstGeom>
        </p:spPr>
        <p:txBody>
          <a:bodyPr wrap="square">
            <a:spAutoFit/>
          </a:bodyPr>
          <a:lstStyle/>
          <a:p>
            <a:pPr algn="just">
              <a:defRPr/>
            </a:pPr>
            <a:r>
              <a:rPr lang="it-IT" sz="1700" kern="50" dirty="0">
                <a:ea typeface="SimSun" panose="02010600030101010101" pitchFamily="2" charset="-122"/>
              </a:rPr>
              <a:t>Dopo aver risposto a tutte le domande, il calcolatore determina le emissioni di CO2 per la nostra alimentazione.</a:t>
            </a:r>
          </a:p>
          <a:p>
            <a:pPr algn="just">
              <a:defRPr/>
            </a:pPr>
            <a:r>
              <a:rPr lang="it-IT" sz="1700" kern="50" dirty="0">
                <a:ea typeface="SimSun" panose="02010600030101010101" pitchFamily="2" charset="-122"/>
              </a:rPr>
              <a:t>Il calcolo viene effettuato moltiplicando i vari dati per i corrispondenti fattori di emissione illustrati nella pagina precedente. </a:t>
            </a:r>
          </a:p>
        </p:txBody>
      </p:sp>
      <p:pic>
        <p:nvPicPr>
          <p:cNvPr id="8" name="Immagine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496" y="22632"/>
            <a:ext cx="600569" cy="598056"/>
          </a:xfrm>
          <a:prstGeom prst="rect">
            <a:avLst/>
          </a:prstGeom>
        </p:spPr>
      </p:pic>
    </p:spTree>
    <p:extLst>
      <p:ext uri="{BB962C8B-B14F-4D97-AF65-F5344CB8AC3E}">
        <p14:creationId xmlns:p14="http://schemas.microsoft.com/office/powerpoint/2010/main" val="31189966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0" y="792574"/>
            <a:ext cx="9144000" cy="2708434"/>
          </a:xfrm>
          <a:prstGeom prst="rect">
            <a:avLst/>
          </a:prstGeom>
        </p:spPr>
        <p:txBody>
          <a:bodyPr wrap="square">
            <a:spAutoFit/>
          </a:bodyPr>
          <a:lstStyle/>
          <a:p>
            <a:pPr marL="285750" indent="-285750" algn="just">
              <a:buFont typeface="Arial" panose="020B0604020202020204" pitchFamily="34" charset="0"/>
              <a:buChar char="•"/>
            </a:pPr>
            <a:r>
              <a:rPr lang="it-IT" sz="1700" dirty="0"/>
              <a:t>Una modifica dei nostri modelli di consumo può ridurre significativamente l'impatto sull'ambiente della nostra alimentazione. Una delle leve più efficaci è la </a:t>
            </a:r>
            <a:r>
              <a:rPr lang="it-IT" sz="1700" b="1" dirty="0">
                <a:solidFill>
                  <a:srgbClr val="FF0000"/>
                </a:solidFill>
                <a:effectLst>
                  <a:outerShdw blurRad="38100" dist="38100" dir="2700000" algn="tl">
                    <a:srgbClr val="000000">
                      <a:alpha val="43137"/>
                    </a:srgbClr>
                  </a:outerShdw>
                </a:effectLst>
              </a:rPr>
              <a:t>riduzione del consumo di carne</a:t>
            </a:r>
            <a:r>
              <a:rPr lang="it-IT" sz="1700" dirty="0"/>
              <a:t>.</a:t>
            </a:r>
          </a:p>
          <a:p>
            <a:pPr marL="285750" indent="-285750" algn="just">
              <a:buFont typeface="Arial" panose="020B0604020202020204" pitchFamily="34" charset="0"/>
              <a:buChar char="•"/>
            </a:pPr>
            <a:r>
              <a:rPr lang="it-IT" sz="1700" dirty="0"/>
              <a:t>Consumare </a:t>
            </a:r>
            <a:r>
              <a:rPr lang="it-IT" sz="1700" b="1" dirty="0">
                <a:solidFill>
                  <a:srgbClr val="FF0000"/>
                </a:solidFill>
                <a:effectLst>
                  <a:outerShdw blurRad="38100" dist="38100" dir="2700000" algn="tl">
                    <a:srgbClr val="000000">
                      <a:alpha val="43137"/>
                    </a:srgbClr>
                  </a:outerShdw>
                </a:effectLst>
              </a:rPr>
              <a:t>prodotti stagionali e locali </a:t>
            </a:r>
            <a:r>
              <a:rPr lang="it-IT" sz="1700" dirty="0"/>
              <a:t>aiuta a ridurre l’impatto sull'ambiente. Secondo la Hulot Foundation, consumare prodotti importati determina emissioni 20 volte maggiori rispetto al consumo degli stessi prodotti coltivati localmente.</a:t>
            </a:r>
          </a:p>
          <a:p>
            <a:pPr marL="285750" indent="-285750" algn="just">
              <a:buFont typeface="Arial" panose="020B0604020202020204" pitchFamily="34" charset="0"/>
              <a:buChar char="•"/>
            </a:pPr>
            <a:r>
              <a:rPr lang="it-IT" sz="1700" dirty="0"/>
              <a:t>La </a:t>
            </a:r>
            <a:r>
              <a:rPr lang="it-IT" sz="1700" b="1" dirty="0">
                <a:solidFill>
                  <a:srgbClr val="FF0000"/>
                </a:solidFill>
                <a:effectLst>
                  <a:outerShdw blurRad="38100" dist="38100" dir="2700000" algn="tl">
                    <a:srgbClr val="000000">
                      <a:alpha val="43137"/>
                    </a:srgbClr>
                  </a:outerShdw>
                </a:effectLst>
              </a:rPr>
              <a:t>riduzione dei prodotti imballati </a:t>
            </a:r>
            <a:r>
              <a:rPr lang="it-IT" sz="1700" dirty="0"/>
              <a:t>e già trasformati limita i passaggi delle trasformazioni industriali e degli imballaggi inutili che consumano molta energia. Ciò riduce anche il budget destinato al cibo, molto più economico rispetto a quello dei prodotti confezionati.</a:t>
            </a:r>
          </a:p>
          <a:p>
            <a:pPr marL="285750" indent="-285750" algn="just">
              <a:buFont typeface="Arial" panose="020B0604020202020204" pitchFamily="34" charset="0"/>
              <a:buChar char="•"/>
            </a:pPr>
            <a:r>
              <a:rPr lang="it-IT" sz="1700" dirty="0"/>
              <a:t>Agire sui </a:t>
            </a:r>
            <a:r>
              <a:rPr lang="it-IT" sz="1700" b="1" dirty="0">
                <a:solidFill>
                  <a:srgbClr val="FF0000"/>
                </a:solidFill>
                <a:effectLst>
                  <a:outerShdw blurRad="38100" dist="38100" dir="2700000" algn="tl">
                    <a:srgbClr val="000000">
                      <a:alpha val="43137"/>
                    </a:srgbClr>
                  </a:outerShdw>
                </a:effectLst>
              </a:rPr>
              <a:t>supermercati </a:t>
            </a:r>
            <a:r>
              <a:rPr lang="it-IT" sz="1700" dirty="0"/>
              <a:t>affinché riducano gli imballi di platica per il cibo.</a:t>
            </a:r>
          </a:p>
        </p:txBody>
      </p:sp>
      <p:sp>
        <p:nvSpPr>
          <p:cNvPr id="3" name="Text Box 4"/>
          <p:cNvSpPr txBox="1">
            <a:spLocks noChangeArrowheads="1"/>
          </p:cNvSpPr>
          <p:nvPr/>
        </p:nvSpPr>
        <p:spPr bwMode="auto">
          <a:xfrm>
            <a:off x="899592" y="106785"/>
            <a:ext cx="7704658" cy="369332"/>
          </a:xfrm>
          <a:prstGeom prst="rect">
            <a:avLst/>
          </a:prstGeom>
          <a:solidFill>
            <a:schemeClr val="bg1">
              <a:lumMod val="95000"/>
            </a:schemeClr>
          </a:solidFill>
          <a:ln w="9525">
            <a:solidFill>
              <a:srgbClr val="FF0000"/>
            </a:solidFill>
            <a:miter lim="800000"/>
            <a:headEnd/>
            <a:tailEnd/>
          </a:ln>
          <a:effectLst>
            <a:outerShdw dist="107763" dir="2700000" algn="ctr" rotWithShape="0">
              <a:srgbClr val="FF0000"/>
            </a:outerShdw>
          </a:effectLst>
        </p:spPr>
        <p:txBody>
          <a:bodyPr wrap="square">
            <a:spAutoFit/>
          </a:bodyPr>
          <a:lstStyle/>
          <a:p>
            <a:pPr algn="ctr" eaLnBrk="1" fontAlgn="auto" hangingPunct="1">
              <a:spcBef>
                <a:spcPts val="0"/>
              </a:spcBef>
              <a:spcAft>
                <a:spcPts val="0"/>
              </a:spcAft>
              <a:defRPr/>
            </a:pPr>
            <a:r>
              <a:rPr lang="it-IT" b="1" i="1" dirty="0">
                <a:latin typeface="Arial" charset="0"/>
                <a:cs typeface="+mn-cs"/>
              </a:rPr>
              <a:t>Come possiamo ridurre le emissioni della nostra alimentazione</a:t>
            </a:r>
            <a:endParaRPr lang="it-IT" b="1" dirty="0">
              <a:latin typeface="Arial" charset="0"/>
              <a:cs typeface="+mn-cs"/>
            </a:endParaRPr>
          </a:p>
        </p:txBody>
      </p:sp>
      <p:sp>
        <p:nvSpPr>
          <p:cNvPr id="5" name="Segnaposto numero diapositiva 3"/>
          <p:cNvSpPr txBox="1">
            <a:spLocks/>
          </p:cNvSpPr>
          <p:nvPr/>
        </p:nvSpPr>
        <p:spPr bwMode="auto">
          <a:xfrm>
            <a:off x="7010400" y="111547"/>
            <a:ext cx="2133600" cy="365125"/>
          </a:xfrm>
          <a:prstGeom prst="rect">
            <a:avLst/>
          </a:prstGeom>
          <a:noFill/>
          <a:ln w="9525">
            <a:noFill/>
            <a:miter lim="800000"/>
            <a:headEnd/>
            <a:tailEnd/>
          </a:ln>
        </p:spPr>
        <p:txBody>
          <a:bodyPr anchor="ctr"/>
          <a:lstStyle/>
          <a:p>
            <a:pPr algn="r" eaLnBrk="1" hangingPunct="1"/>
            <a:fld id="{5BB73F92-B833-44D6-A6E4-1043483ED71A}" type="slidenum">
              <a:rPr lang="it-IT" altLang="it-CH" sz="1200">
                <a:solidFill>
                  <a:srgbClr val="898989"/>
                </a:solidFill>
                <a:latin typeface="Calibri" pitchFamily="34" charset="0"/>
              </a:rPr>
              <a:pPr algn="r" eaLnBrk="1" hangingPunct="1"/>
              <a:t>27</a:t>
            </a:fld>
            <a:endParaRPr lang="it-IT" altLang="it-CH" sz="1200" dirty="0">
              <a:solidFill>
                <a:srgbClr val="898989"/>
              </a:solidFill>
              <a:latin typeface="Calibri" pitchFamily="34" charset="0"/>
            </a:endParaRPr>
          </a:p>
        </p:txBody>
      </p:sp>
      <p:pic>
        <p:nvPicPr>
          <p:cNvPr id="6" name="Immagin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4366" y="4005064"/>
            <a:ext cx="2915816" cy="2186862"/>
          </a:xfrm>
          <a:prstGeom prst="rect">
            <a:avLst/>
          </a:prstGeom>
        </p:spPr>
      </p:pic>
      <p:sp>
        <p:nvSpPr>
          <p:cNvPr id="7" name="CasellaDiTesto 6"/>
          <p:cNvSpPr txBox="1"/>
          <p:nvPr/>
        </p:nvSpPr>
        <p:spPr>
          <a:xfrm>
            <a:off x="3095328" y="3861048"/>
            <a:ext cx="6048671" cy="2708434"/>
          </a:xfrm>
          <a:prstGeom prst="rect">
            <a:avLst/>
          </a:prstGeom>
          <a:noFill/>
        </p:spPr>
        <p:txBody>
          <a:bodyPr wrap="square" rtlCol="0">
            <a:spAutoFit/>
          </a:bodyPr>
          <a:lstStyle/>
          <a:p>
            <a:pPr algn="just"/>
            <a:r>
              <a:rPr lang="it-IT" sz="1700" dirty="0"/>
              <a:t>I Gruppi di Acquisto Solidali (GAS) che fanno rete con i piccoli produttori locali; si organizza la distribuzione di prodotti stagionali e locali, con il minimo di imballi o con imballi riutilizzabili. Verdure di stagione, uova fresche, formaggi di capra, pane da forno a legna lievitato con pasta madre nostrana e tanti altri prodotti possono far crescere l’economia locale e migliorare l’ambiente. Un esempio è la Rete di Economia Solidale del Luinese (</a:t>
            </a:r>
            <a:r>
              <a:rPr lang="it-IT" sz="1700" dirty="0">
                <a:hlinkClick r:id="rId3"/>
              </a:rPr>
              <a:t>www.terredilago.it</a:t>
            </a:r>
            <a:r>
              <a:rPr lang="it-IT" sz="1700" dirty="0"/>
              <a:t>) o la Piccola e Poetica Distribuzione Organizzata (</a:t>
            </a:r>
            <a:r>
              <a:rPr lang="it-IT" sz="1700" dirty="0">
                <a:hlinkClick r:id="rId4"/>
              </a:rPr>
              <a:t>https://www.ppdo-varese.com/</a:t>
            </a:r>
            <a:r>
              <a:rPr lang="it-IT" sz="1700" dirty="0"/>
              <a:t> ).</a:t>
            </a:r>
          </a:p>
        </p:txBody>
      </p:sp>
      <p:pic>
        <p:nvPicPr>
          <p:cNvPr id="8" name="Immagine 7"/>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5496" y="22632"/>
            <a:ext cx="600569" cy="598056"/>
          </a:xfrm>
          <a:prstGeom prst="rect">
            <a:avLst/>
          </a:prstGeom>
        </p:spPr>
      </p:pic>
    </p:spTree>
    <p:extLst>
      <p:ext uri="{BB962C8B-B14F-4D97-AF65-F5344CB8AC3E}">
        <p14:creationId xmlns:p14="http://schemas.microsoft.com/office/powerpoint/2010/main" val="1732483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1258888" y="106785"/>
            <a:ext cx="7345362" cy="369887"/>
          </a:xfrm>
          <a:prstGeom prst="rect">
            <a:avLst/>
          </a:prstGeom>
          <a:solidFill>
            <a:schemeClr val="bg1">
              <a:lumMod val="95000"/>
            </a:schemeClr>
          </a:solidFill>
          <a:ln w="9525">
            <a:solidFill>
              <a:srgbClr val="FF0000"/>
            </a:solidFill>
            <a:miter lim="800000"/>
            <a:headEnd/>
            <a:tailEnd/>
          </a:ln>
          <a:effectLst>
            <a:outerShdw dist="107763" dir="2700000" algn="ctr" rotWithShape="0">
              <a:srgbClr val="FF0000"/>
            </a:outerShdw>
          </a:effectLst>
        </p:spPr>
        <p:txBody>
          <a:bodyPr>
            <a:spAutoFit/>
          </a:bodyPr>
          <a:lstStyle/>
          <a:p>
            <a:pPr algn="ctr" eaLnBrk="1" fontAlgn="auto" hangingPunct="1">
              <a:spcBef>
                <a:spcPts val="0"/>
              </a:spcBef>
              <a:spcAft>
                <a:spcPts val="0"/>
              </a:spcAft>
              <a:defRPr/>
            </a:pPr>
            <a:r>
              <a:rPr lang="it-IT" b="1" i="1" dirty="0">
                <a:latin typeface="Arial" charset="0"/>
                <a:cs typeface="+mn-cs"/>
              </a:rPr>
              <a:t>Come contribuisce la nostra </a:t>
            </a:r>
            <a:r>
              <a:rPr lang="it-IT" b="1" i="1" dirty="0" smtClean="0">
                <a:latin typeface="Arial" charset="0"/>
                <a:cs typeface="+mn-cs"/>
              </a:rPr>
              <a:t>abitazione sull’impronta carbonica? </a:t>
            </a:r>
            <a:endParaRPr lang="it-IT" b="1" dirty="0">
              <a:latin typeface="Arial" charset="0"/>
              <a:cs typeface="+mn-cs"/>
            </a:endParaRPr>
          </a:p>
        </p:txBody>
      </p:sp>
      <p:sp>
        <p:nvSpPr>
          <p:cNvPr id="3" name="Segnaposto numero diapositiva 3"/>
          <p:cNvSpPr txBox="1">
            <a:spLocks/>
          </p:cNvSpPr>
          <p:nvPr/>
        </p:nvSpPr>
        <p:spPr bwMode="auto">
          <a:xfrm>
            <a:off x="7010400" y="111547"/>
            <a:ext cx="2133600" cy="365125"/>
          </a:xfrm>
          <a:prstGeom prst="rect">
            <a:avLst/>
          </a:prstGeom>
          <a:noFill/>
          <a:ln w="9525">
            <a:noFill/>
            <a:miter lim="800000"/>
            <a:headEnd/>
            <a:tailEnd/>
          </a:ln>
        </p:spPr>
        <p:txBody>
          <a:bodyPr anchor="ctr"/>
          <a:lstStyle/>
          <a:p>
            <a:pPr algn="r" eaLnBrk="1" hangingPunct="1"/>
            <a:fld id="{5BB73F92-B833-44D6-A6E4-1043483ED71A}" type="slidenum">
              <a:rPr lang="it-IT" altLang="it-CH" sz="1200">
                <a:solidFill>
                  <a:srgbClr val="898989"/>
                </a:solidFill>
                <a:latin typeface="Calibri" pitchFamily="34" charset="0"/>
              </a:rPr>
              <a:pPr algn="r" eaLnBrk="1" hangingPunct="1"/>
              <a:t>28</a:t>
            </a:fld>
            <a:endParaRPr lang="it-IT" altLang="it-CH" sz="1200" dirty="0">
              <a:solidFill>
                <a:srgbClr val="898989"/>
              </a:solidFill>
              <a:latin typeface="Calibri" pitchFamily="34" charset="0"/>
            </a:endParaRPr>
          </a:p>
        </p:txBody>
      </p:sp>
      <p:sp>
        <p:nvSpPr>
          <p:cNvPr id="5" name="Rettangolo 4"/>
          <p:cNvSpPr/>
          <p:nvPr/>
        </p:nvSpPr>
        <p:spPr>
          <a:xfrm>
            <a:off x="0" y="1124744"/>
            <a:ext cx="4931569" cy="3231654"/>
          </a:xfrm>
          <a:prstGeom prst="rect">
            <a:avLst/>
          </a:prstGeom>
        </p:spPr>
        <p:txBody>
          <a:bodyPr wrap="square">
            <a:spAutoFit/>
          </a:bodyPr>
          <a:lstStyle/>
          <a:p>
            <a:pPr marL="285750" indent="-285750" algn="just">
              <a:buFont typeface="Arial" panose="020B0604020202020204" pitchFamily="34" charset="0"/>
              <a:buChar char="•"/>
              <a:defRPr/>
            </a:pPr>
            <a:r>
              <a:rPr lang="it-IT" sz="1700" kern="50" dirty="0">
                <a:ea typeface="SimSun" panose="02010600030101010101" pitchFamily="2" charset="-122"/>
              </a:rPr>
              <a:t>L’abitazione in media è responsabile del </a:t>
            </a:r>
            <a:r>
              <a:rPr lang="it-IT" sz="1700" b="1" kern="50" dirty="0">
                <a:solidFill>
                  <a:srgbClr val="FF0000"/>
                </a:solidFill>
                <a:effectLst>
                  <a:outerShdw blurRad="38100" dist="38100" dir="2700000" algn="tl">
                    <a:srgbClr val="000000">
                      <a:alpha val="43137"/>
                    </a:srgbClr>
                  </a:outerShdw>
                </a:effectLst>
                <a:ea typeface="SimSun" panose="02010600030101010101" pitchFamily="2" charset="-122"/>
              </a:rPr>
              <a:t>21%</a:t>
            </a:r>
            <a:r>
              <a:rPr lang="it-IT" sz="1700" kern="50" dirty="0">
                <a:ea typeface="SimSun" panose="02010600030101010101" pitchFamily="2" charset="-122"/>
              </a:rPr>
              <a:t> delle emissioni di gas serra.</a:t>
            </a:r>
          </a:p>
          <a:p>
            <a:pPr marL="285750" indent="-285750" algn="just">
              <a:buFont typeface="Arial" panose="020B0604020202020204" pitchFamily="34" charset="0"/>
              <a:buChar char="•"/>
              <a:defRPr/>
            </a:pPr>
            <a:endParaRPr lang="it-IT" sz="1700" kern="50" dirty="0">
              <a:ea typeface="SimSun" panose="02010600030101010101" pitchFamily="2" charset="-122"/>
            </a:endParaRPr>
          </a:p>
          <a:p>
            <a:pPr marL="285750" indent="-285750" algn="just">
              <a:buFont typeface="Arial" panose="020B0604020202020204" pitchFamily="34" charset="0"/>
              <a:buChar char="•"/>
              <a:defRPr/>
            </a:pPr>
            <a:r>
              <a:rPr lang="it-IT" sz="1700" kern="50" dirty="0">
                <a:ea typeface="SimSun" panose="02010600030101010101" pitchFamily="2" charset="-122"/>
              </a:rPr>
              <a:t>Un edificio presenta emissioni di gas serra in relazione alla sua struttura, a come e quando è stato costruito ed alle eventuali ristrutturazioni a cui è stato sottoposto.</a:t>
            </a:r>
          </a:p>
          <a:p>
            <a:pPr marL="285750" indent="-285750" algn="just">
              <a:buFont typeface="Arial" panose="020B0604020202020204" pitchFamily="34" charset="0"/>
              <a:buChar char="•"/>
              <a:defRPr/>
            </a:pPr>
            <a:endParaRPr lang="it-IT" sz="1700" kern="50" dirty="0">
              <a:ea typeface="SimSun" panose="02010600030101010101" pitchFamily="2" charset="-122"/>
            </a:endParaRPr>
          </a:p>
          <a:p>
            <a:pPr marL="285750" indent="-285750" algn="just">
              <a:buFont typeface="Arial" panose="020B0604020202020204" pitchFamily="34" charset="0"/>
              <a:buChar char="•"/>
              <a:defRPr/>
            </a:pPr>
            <a:r>
              <a:rPr lang="it-IT" sz="1700" kern="50" dirty="0">
                <a:ea typeface="SimSun" panose="02010600030101010101" pitchFamily="2" charset="-122"/>
              </a:rPr>
              <a:t>Chi vive all’interno dell’edificio </a:t>
            </a:r>
            <a:r>
              <a:rPr lang="it-IT" sz="1700" b="1" kern="50" dirty="0">
                <a:solidFill>
                  <a:srgbClr val="FF0000"/>
                </a:solidFill>
                <a:effectLst>
                  <a:outerShdw blurRad="38100" dist="38100" dir="2700000" algn="tl">
                    <a:srgbClr val="000000">
                      <a:alpha val="43137"/>
                    </a:srgbClr>
                  </a:outerShdw>
                </a:effectLst>
                <a:ea typeface="SimSun" panose="02010600030101010101" pitchFamily="2" charset="-122"/>
              </a:rPr>
              <a:t>consuma energia </a:t>
            </a:r>
            <a:r>
              <a:rPr lang="it-IT" sz="1700" kern="50" dirty="0">
                <a:ea typeface="SimSun" panose="02010600030101010101" pitchFamily="2" charset="-122"/>
              </a:rPr>
              <a:t>per il riscaldamento  e per il funzionamento delle apparecchiature in esso presenti. </a:t>
            </a:r>
            <a:endParaRPr lang="it-IT" sz="1700" dirty="0"/>
          </a:p>
        </p:txBody>
      </p:sp>
      <p:pic>
        <p:nvPicPr>
          <p:cNvPr id="4" name="Immagine 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038107" y="649719"/>
            <a:ext cx="4032448" cy="3096344"/>
          </a:xfrm>
          <a:prstGeom prst="rect">
            <a:avLst/>
          </a:prstGeom>
        </p:spPr>
      </p:pic>
      <p:sp>
        <p:nvSpPr>
          <p:cNvPr id="7" name="Rettangolo 6"/>
          <p:cNvSpPr/>
          <p:nvPr/>
        </p:nvSpPr>
        <p:spPr>
          <a:xfrm>
            <a:off x="0" y="4437112"/>
            <a:ext cx="9070555" cy="1923604"/>
          </a:xfrm>
          <a:prstGeom prst="rect">
            <a:avLst/>
          </a:prstGeom>
        </p:spPr>
        <p:txBody>
          <a:bodyPr wrap="square">
            <a:spAutoFit/>
          </a:bodyPr>
          <a:lstStyle/>
          <a:p>
            <a:pPr marL="285750" indent="-285750" algn="just">
              <a:buFont typeface="Arial" panose="020B0604020202020204" pitchFamily="34" charset="0"/>
              <a:buChar char="•"/>
              <a:defRPr/>
            </a:pPr>
            <a:r>
              <a:rPr lang="it-IT" sz="1700" kern="50" dirty="0">
                <a:ea typeface="SimSun" panose="02010600030101010101" pitchFamily="2" charset="-122"/>
              </a:rPr>
              <a:t>Il consumo annuo di questa energia viene convertito in emissioni di gas serra tramite i</a:t>
            </a:r>
            <a:r>
              <a:rPr lang="it-IT" sz="1700" kern="50" dirty="0" smtClean="0">
                <a:ea typeface="SimSun" panose="02010600030101010101" pitchFamily="2" charset="-122"/>
              </a:rPr>
              <a:t> </a:t>
            </a:r>
            <a:r>
              <a:rPr lang="it-IT" sz="1700" kern="50" dirty="0">
                <a:ea typeface="SimSun" panose="02010600030101010101" pitchFamily="2" charset="-122"/>
              </a:rPr>
              <a:t>fattori di emissione stabiliti </a:t>
            </a:r>
            <a:r>
              <a:rPr lang="it-IT" sz="1700" kern="50" dirty="0" smtClean="0">
                <a:ea typeface="SimSun" panose="02010600030101010101" pitchFamily="2" charset="-122"/>
              </a:rPr>
              <a:t>dall’IPCC. </a:t>
            </a:r>
            <a:endParaRPr lang="it-IT" sz="1700" kern="50" dirty="0">
              <a:ea typeface="SimSun" panose="02010600030101010101" pitchFamily="2" charset="-122"/>
            </a:endParaRPr>
          </a:p>
          <a:p>
            <a:pPr marL="285750" indent="-285750" algn="just">
              <a:buFont typeface="Arial" panose="020B0604020202020204" pitchFamily="34" charset="0"/>
              <a:buChar char="•"/>
              <a:defRPr/>
            </a:pPr>
            <a:endParaRPr lang="it-IT" sz="1700" kern="50" dirty="0">
              <a:ea typeface="SimSun" panose="02010600030101010101" pitchFamily="2" charset="-122"/>
            </a:endParaRPr>
          </a:p>
          <a:p>
            <a:pPr marL="285750" indent="-285750" algn="just">
              <a:buFont typeface="Arial" panose="020B0604020202020204" pitchFamily="34" charset="0"/>
              <a:buChar char="•"/>
              <a:defRPr/>
            </a:pPr>
            <a:r>
              <a:rPr lang="it-IT" sz="1700" kern="50" dirty="0">
                <a:ea typeface="SimSun" panose="02010600030101010101" pitchFamily="2" charset="-122"/>
              </a:rPr>
              <a:t>Nel seguito si riportano le domande necessarie al calcolo dell’impronta carbonica relativa al settore "abitazione".</a:t>
            </a:r>
          </a:p>
          <a:p>
            <a:pPr algn="just">
              <a:defRPr/>
            </a:pPr>
            <a:endParaRPr lang="it-IT" sz="1700" kern="50" dirty="0">
              <a:ea typeface="SimSun" panose="02010600030101010101" pitchFamily="2" charset="-122"/>
            </a:endParaRPr>
          </a:p>
          <a:p>
            <a:pPr algn="just">
              <a:defRPr/>
            </a:pPr>
            <a:r>
              <a:rPr lang="it-IT" sz="1700" kern="50" dirty="0">
                <a:ea typeface="SimSun" panose="02010600030101010101" pitchFamily="2" charset="-122"/>
              </a:rPr>
              <a:t> </a:t>
            </a:r>
            <a:endParaRPr lang="it-IT" sz="1700" dirty="0"/>
          </a:p>
        </p:txBody>
      </p:sp>
      <p:pic>
        <p:nvPicPr>
          <p:cNvPr id="8" name="Immagine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496" y="22632"/>
            <a:ext cx="600569" cy="598056"/>
          </a:xfrm>
          <a:prstGeom prst="rect">
            <a:avLst/>
          </a:prstGeom>
        </p:spPr>
      </p:pic>
    </p:spTree>
    <p:extLst>
      <p:ext uri="{BB962C8B-B14F-4D97-AF65-F5344CB8AC3E}">
        <p14:creationId xmlns:p14="http://schemas.microsoft.com/office/powerpoint/2010/main" val="27693547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3"/>
          <p:cNvSpPr txBox="1">
            <a:spLocks/>
          </p:cNvSpPr>
          <p:nvPr/>
        </p:nvSpPr>
        <p:spPr bwMode="auto">
          <a:xfrm>
            <a:off x="7010400" y="111547"/>
            <a:ext cx="2133600" cy="365125"/>
          </a:xfrm>
          <a:prstGeom prst="rect">
            <a:avLst/>
          </a:prstGeom>
          <a:noFill/>
          <a:ln w="9525">
            <a:noFill/>
            <a:miter lim="800000"/>
            <a:headEnd/>
            <a:tailEnd/>
          </a:ln>
        </p:spPr>
        <p:txBody>
          <a:bodyPr anchor="ctr"/>
          <a:lstStyle/>
          <a:p>
            <a:pPr algn="r" eaLnBrk="1" hangingPunct="1"/>
            <a:fld id="{5BB73F92-B833-44D6-A6E4-1043483ED71A}" type="slidenum">
              <a:rPr lang="it-IT" altLang="it-CH" sz="1200">
                <a:solidFill>
                  <a:srgbClr val="898989"/>
                </a:solidFill>
                <a:latin typeface="Calibri" pitchFamily="34" charset="0"/>
              </a:rPr>
              <a:pPr algn="r" eaLnBrk="1" hangingPunct="1"/>
              <a:t>29</a:t>
            </a:fld>
            <a:endParaRPr lang="it-IT" altLang="it-CH" sz="1200" dirty="0">
              <a:solidFill>
                <a:srgbClr val="898989"/>
              </a:solidFill>
              <a:latin typeface="Calibri" pitchFamily="34" charset="0"/>
            </a:endParaRPr>
          </a:p>
        </p:txBody>
      </p:sp>
      <p:graphicFrame>
        <p:nvGraphicFramePr>
          <p:cNvPr id="5" name="Tabella 4"/>
          <p:cNvGraphicFramePr>
            <a:graphicFrameLocks noGrp="1"/>
          </p:cNvGraphicFramePr>
          <p:nvPr>
            <p:extLst>
              <p:ext uri="{D42A27DB-BD31-4B8C-83A1-F6EECF244321}">
                <p14:modId xmlns:p14="http://schemas.microsoft.com/office/powerpoint/2010/main" val="95928046"/>
              </p:ext>
            </p:extLst>
          </p:nvPr>
        </p:nvGraphicFramePr>
        <p:xfrm>
          <a:off x="467544" y="840082"/>
          <a:ext cx="4896543" cy="5293360"/>
        </p:xfrm>
        <a:graphic>
          <a:graphicData uri="http://schemas.openxmlformats.org/drawingml/2006/table">
            <a:tbl>
              <a:tblPr firstRow="1" bandRow="1">
                <a:tableStyleId>{5C22544A-7EE6-4342-B048-85BDC9FD1C3A}</a:tableStyleId>
              </a:tblPr>
              <a:tblGrid>
                <a:gridCol w="504056">
                  <a:extLst>
                    <a:ext uri="{9D8B030D-6E8A-4147-A177-3AD203B41FA5}">
                      <a16:colId xmlns:a16="http://schemas.microsoft.com/office/drawing/2014/main" val="2171417590"/>
                    </a:ext>
                  </a:extLst>
                </a:gridCol>
                <a:gridCol w="274696">
                  <a:extLst>
                    <a:ext uri="{9D8B030D-6E8A-4147-A177-3AD203B41FA5}">
                      <a16:colId xmlns:a16="http://schemas.microsoft.com/office/drawing/2014/main" val="2928950902"/>
                    </a:ext>
                  </a:extLst>
                </a:gridCol>
                <a:gridCol w="120122">
                  <a:extLst>
                    <a:ext uri="{9D8B030D-6E8A-4147-A177-3AD203B41FA5}">
                      <a16:colId xmlns:a16="http://schemas.microsoft.com/office/drawing/2014/main" val="4097070187"/>
                    </a:ext>
                  </a:extLst>
                </a:gridCol>
                <a:gridCol w="3997669">
                  <a:extLst>
                    <a:ext uri="{9D8B030D-6E8A-4147-A177-3AD203B41FA5}">
                      <a16:colId xmlns:a16="http://schemas.microsoft.com/office/drawing/2014/main" val="20003"/>
                    </a:ext>
                  </a:extLst>
                </a:gridCol>
              </a:tblGrid>
              <a:tr h="370840">
                <a:tc>
                  <a:txBody>
                    <a:bodyPr/>
                    <a:lstStyle/>
                    <a:p>
                      <a:pPr marL="0" indent="0"/>
                      <a:r>
                        <a:rPr lang="it-IT" sz="1700" dirty="0" smtClean="0">
                          <a:solidFill>
                            <a:schemeClr val="tx1"/>
                          </a:solidFill>
                          <a:latin typeface="Arial" panose="020B0604020202020204" pitchFamily="34" charset="0"/>
                          <a:cs typeface="Arial" panose="020B0604020202020204" pitchFamily="34" charset="0"/>
                        </a:rPr>
                        <a:t>13)</a:t>
                      </a:r>
                      <a:endParaRPr lang="it-IT" sz="1700" dirty="0">
                        <a:solidFill>
                          <a:schemeClr val="tx1"/>
                        </a:solidFill>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AC6"/>
                    </a:solidFill>
                  </a:tcPr>
                </a:tc>
                <a:tc gridSpan="3">
                  <a:txBody>
                    <a:bodyPr/>
                    <a:lstStyle/>
                    <a:p>
                      <a:r>
                        <a:rPr lang="it-IT" sz="1700" dirty="0" smtClean="0">
                          <a:solidFill>
                            <a:schemeClr val="tx1"/>
                          </a:solidFill>
                          <a:latin typeface="Arial" panose="020B0604020202020204" pitchFamily="34" charset="0"/>
                          <a:cs typeface="Arial" panose="020B0604020202020204" pitchFamily="34" charset="0"/>
                        </a:rPr>
                        <a:t>Quante persone ci sono nella tua famiglia e con cui condividi la tua abitazione?</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AC6"/>
                    </a:solidFill>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3585076106"/>
                  </a:ext>
                </a:extLst>
              </a:tr>
              <a:tr h="370840">
                <a:tc>
                  <a:txBody>
                    <a:bodyPr/>
                    <a:lstStyle/>
                    <a:p>
                      <a:pPr marL="0" indent="0"/>
                      <a:endParaRPr lang="it-IT" sz="1700" dirty="0">
                        <a:solidFill>
                          <a:schemeClr val="tx1"/>
                        </a:solidFill>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3">
                  <a:txBody>
                    <a:bodyPr/>
                    <a:lstStyle/>
                    <a:p>
                      <a:r>
                        <a:rPr lang="it-IT" sz="1700" dirty="0" smtClean="0">
                          <a:solidFill>
                            <a:schemeClr val="tx1"/>
                          </a:solidFill>
                          <a:latin typeface="Arial" panose="020B0604020202020204" pitchFamily="34" charset="0"/>
                          <a:cs typeface="Arial" panose="020B0604020202020204" pitchFamily="34" charset="0"/>
                        </a:rPr>
                        <a:t>N° di persone: ……………………….</a:t>
                      </a:r>
                      <a:endParaRPr lang="it-IT" sz="1700" dirty="0">
                        <a:solidFill>
                          <a:schemeClr val="tx1"/>
                        </a:solidFill>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3604541094"/>
                  </a:ext>
                </a:extLst>
              </a:tr>
              <a:tr h="370840">
                <a:tc>
                  <a:txBody>
                    <a:bodyPr/>
                    <a:lstStyle/>
                    <a:p>
                      <a:pPr marL="0" indent="0"/>
                      <a:r>
                        <a:rPr lang="it-IT" sz="1700" b="1" dirty="0" smtClean="0">
                          <a:solidFill>
                            <a:schemeClr val="tx1"/>
                          </a:solidFill>
                          <a:latin typeface="Arial" panose="020B0604020202020204" pitchFamily="34" charset="0"/>
                          <a:cs typeface="Arial" panose="020B0604020202020204" pitchFamily="34" charset="0"/>
                        </a:rPr>
                        <a:t>14)</a:t>
                      </a:r>
                      <a:endParaRPr lang="it-IT" sz="1700" b="1" dirty="0">
                        <a:solidFill>
                          <a:schemeClr val="tx1"/>
                        </a:solidFill>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AC6"/>
                    </a:solidFill>
                  </a:tcPr>
                </a:tc>
                <a:tc gridSpan="3">
                  <a:txBody>
                    <a:bodyPr/>
                    <a:lstStyle/>
                    <a:p>
                      <a:r>
                        <a:rPr lang="it-IT" sz="1700" b="1" dirty="0">
                          <a:solidFill>
                            <a:schemeClr val="tx1"/>
                          </a:solidFill>
                          <a:latin typeface="Arial" panose="020B0604020202020204" pitchFamily="34" charset="0"/>
                          <a:cs typeface="Arial" panose="020B0604020202020204" pitchFamily="34" charset="0"/>
                        </a:rPr>
                        <a:t>Quale delle seguenti tipologie di edificio rappresenta</a:t>
                      </a:r>
                      <a:r>
                        <a:rPr lang="it-IT" sz="1700" b="1" baseline="0" dirty="0">
                          <a:solidFill>
                            <a:schemeClr val="tx1"/>
                          </a:solidFill>
                          <a:latin typeface="Arial" panose="020B0604020202020204" pitchFamily="34" charset="0"/>
                          <a:cs typeface="Arial" panose="020B0604020202020204" pitchFamily="34" charset="0"/>
                        </a:rPr>
                        <a:t> meglio la casa in cui vivi?</a:t>
                      </a:r>
                      <a:endParaRPr lang="it-IT" sz="1700" b="1" dirty="0">
                        <a:solidFill>
                          <a:schemeClr val="tx1"/>
                        </a:solidFill>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AC6"/>
                    </a:solidFill>
                  </a:tcPr>
                </a:tc>
                <a:tc hMerge="1">
                  <a:txBody>
                    <a:bodyPr/>
                    <a:lstStyle/>
                    <a:p>
                      <a:endParaRPr lang="it-IT" sz="1700" dirty="0">
                        <a:solidFill>
                          <a:schemeClr val="tx1"/>
                        </a:solidFill>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AC6"/>
                    </a:solidFill>
                  </a:tcPr>
                </a:tc>
                <a:tc hMerge="1">
                  <a:txBody>
                    <a:bodyPr/>
                    <a:lstStyle/>
                    <a:p>
                      <a:endParaRPr lang="en-GB"/>
                    </a:p>
                  </a:txBody>
                  <a:tcPr/>
                </a:tc>
                <a:extLst>
                  <a:ext uri="{0D108BD9-81ED-4DB2-BD59-A6C34878D82A}">
                    <a16:rowId xmlns:a16="http://schemas.microsoft.com/office/drawing/2014/main" val="3447967644"/>
                  </a:ext>
                </a:extLst>
              </a:tr>
              <a:tr h="370840">
                <a:tc>
                  <a:txBody>
                    <a:bodyPr/>
                    <a:lstStyle/>
                    <a:p>
                      <a:endParaRPr lang="it-IT" sz="1700" dirty="0">
                        <a:solidFill>
                          <a:schemeClr val="tx1"/>
                        </a:solidFill>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r>
                        <a:rPr lang="it-IT" sz="1700" dirty="0">
                          <a:solidFill>
                            <a:schemeClr val="tx1"/>
                          </a:solidFill>
                          <a:latin typeface="Arial" panose="020B0604020202020204" pitchFamily="34" charset="0"/>
                          <a:cs typeface="Arial" panose="020B0604020202020204" pitchFamily="34" charset="0"/>
                        </a:rPr>
                        <a:t>a)</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it-IT" sz="1700" dirty="0">
                        <a:solidFill>
                          <a:schemeClr val="tx1"/>
                        </a:solidFill>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sz="1700" dirty="0">
                          <a:solidFill>
                            <a:schemeClr val="tx1"/>
                          </a:solidFill>
                          <a:latin typeface="Arial" panose="020B0604020202020204" pitchFamily="34" charset="0"/>
                          <a:cs typeface="Arial" panose="020B0604020202020204" pitchFamily="34" charset="0"/>
                        </a:rPr>
                        <a:t>casa monofamiliare (villa o villetta)</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61122202"/>
                  </a:ext>
                </a:extLst>
              </a:tr>
              <a:tr h="370840">
                <a:tc>
                  <a:txBody>
                    <a:bodyPr/>
                    <a:lstStyle/>
                    <a:p>
                      <a:endParaRPr lang="it-IT" sz="1700" dirty="0">
                        <a:solidFill>
                          <a:schemeClr val="tx1"/>
                        </a:solidFill>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r>
                        <a:rPr lang="it-IT" sz="1700" dirty="0">
                          <a:solidFill>
                            <a:schemeClr val="tx1"/>
                          </a:solidFill>
                          <a:latin typeface="Arial" panose="020B0604020202020204" pitchFamily="34" charset="0"/>
                          <a:cs typeface="Arial" panose="020B0604020202020204" pitchFamily="34" charset="0"/>
                        </a:rPr>
                        <a:t>b)</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it-IT" sz="1700" dirty="0">
                        <a:solidFill>
                          <a:schemeClr val="tx1"/>
                        </a:solidFill>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sz="1700" dirty="0">
                          <a:solidFill>
                            <a:schemeClr val="tx1"/>
                          </a:solidFill>
                          <a:latin typeface="Arial" panose="020B0604020202020204" pitchFamily="34" charset="0"/>
                          <a:cs typeface="Arial" panose="020B0604020202020204" pitchFamily="34" charset="0"/>
                        </a:rPr>
                        <a:t>appartamento in condominio</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04849298"/>
                  </a:ext>
                </a:extLst>
              </a:tr>
              <a:tr h="370840">
                <a:tc>
                  <a:txBody>
                    <a:bodyPr/>
                    <a:lstStyle/>
                    <a:p>
                      <a:r>
                        <a:rPr lang="it-IT" sz="1700" b="1" dirty="0" smtClean="0">
                          <a:solidFill>
                            <a:schemeClr val="tx1"/>
                          </a:solidFill>
                          <a:latin typeface="Arial" panose="020B0604020202020204" pitchFamily="34" charset="0"/>
                          <a:cs typeface="Arial" panose="020B0604020202020204" pitchFamily="34" charset="0"/>
                        </a:rPr>
                        <a:t>15)</a:t>
                      </a:r>
                      <a:endParaRPr lang="it-IT" sz="1700" b="1" dirty="0">
                        <a:solidFill>
                          <a:schemeClr val="tx1"/>
                        </a:solidFill>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AC6"/>
                    </a:solidFill>
                  </a:tcPr>
                </a:tc>
                <a:tc gridSpan="3">
                  <a:txBody>
                    <a:bodyPr/>
                    <a:lstStyle/>
                    <a:p>
                      <a:r>
                        <a:rPr lang="it-IT" sz="1700" b="1" dirty="0">
                          <a:solidFill>
                            <a:schemeClr val="tx1"/>
                          </a:solidFill>
                          <a:latin typeface="Arial" panose="020B0604020202020204" pitchFamily="34" charset="0"/>
                          <a:cs typeface="Arial" panose="020B0604020202020204" pitchFamily="34" charset="0"/>
                        </a:rPr>
                        <a:t>Indica la superficie approssimata della tua casa in m</a:t>
                      </a:r>
                      <a:r>
                        <a:rPr lang="it-IT" sz="1700" b="1" baseline="30000" dirty="0">
                          <a:solidFill>
                            <a:schemeClr val="tx1"/>
                          </a:solidFill>
                          <a:latin typeface="Arial" panose="020B0604020202020204" pitchFamily="34" charset="0"/>
                          <a:cs typeface="Arial" panose="020B0604020202020204" pitchFamily="34" charset="0"/>
                        </a:rPr>
                        <a:t>2</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AC6"/>
                    </a:solidFill>
                  </a:tcPr>
                </a:tc>
                <a:tc hMerge="1">
                  <a:txBody>
                    <a:bodyPr/>
                    <a:lstStyle/>
                    <a:p>
                      <a:endParaRPr lang="it-IT" sz="1700" b="1" baseline="30000" dirty="0">
                        <a:solidFill>
                          <a:schemeClr val="tx1"/>
                        </a:solidFill>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AC6"/>
                    </a:solidFill>
                  </a:tcPr>
                </a:tc>
                <a:tc hMerge="1">
                  <a:txBody>
                    <a:bodyPr/>
                    <a:lstStyle/>
                    <a:p>
                      <a:endParaRPr lang="en-GB"/>
                    </a:p>
                  </a:txBody>
                  <a:tcPr/>
                </a:tc>
                <a:extLst>
                  <a:ext uri="{0D108BD9-81ED-4DB2-BD59-A6C34878D82A}">
                    <a16:rowId xmlns:a16="http://schemas.microsoft.com/office/drawing/2014/main" val="2359545707"/>
                  </a:ext>
                </a:extLst>
              </a:tr>
              <a:tr h="370840">
                <a:tc>
                  <a:txBody>
                    <a:bodyPr/>
                    <a:lstStyle/>
                    <a:p>
                      <a:endParaRPr lang="it-IT" sz="1700" dirty="0">
                        <a:solidFill>
                          <a:schemeClr val="tx1"/>
                        </a:solidFill>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it-IT" sz="1700" dirty="0">
                        <a:solidFill>
                          <a:schemeClr val="tx1"/>
                        </a:solidFill>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r>
                        <a:rPr lang="it-IT" sz="1700" baseline="0" dirty="0">
                          <a:solidFill>
                            <a:schemeClr val="tx1"/>
                          </a:solidFill>
                          <a:latin typeface="Arial" panose="020B0604020202020204" pitchFamily="34" charset="0"/>
                          <a:cs typeface="Arial" panose="020B0604020202020204" pitchFamily="34" charset="0"/>
                        </a:rPr>
                        <a:t>…………………….. m</a:t>
                      </a:r>
                      <a:r>
                        <a:rPr lang="it-IT" sz="1700" baseline="30000" dirty="0">
                          <a:solidFill>
                            <a:schemeClr val="tx1"/>
                          </a:solidFill>
                          <a:latin typeface="Arial" panose="020B0604020202020204" pitchFamily="34" charset="0"/>
                          <a:cs typeface="Arial" panose="020B0604020202020204" pitchFamily="34" charset="0"/>
                        </a:rPr>
                        <a:t>2</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GB"/>
                    </a:p>
                  </a:txBody>
                  <a:tcPr/>
                </a:tc>
                <a:extLst>
                  <a:ext uri="{0D108BD9-81ED-4DB2-BD59-A6C34878D82A}">
                    <a16:rowId xmlns:a16="http://schemas.microsoft.com/office/drawing/2014/main" val="1843456583"/>
                  </a:ext>
                </a:extLst>
              </a:tr>
              <a:tr h="370840">
                <a:tc>
                  <a:txBody>
                    <a:bodyPr/>
                    <a:lstStyle/>
                    <a:p>
                      <a:r>
                        <a:rPr lang="it-IT" sz="1700" b="1" dirty="0" smtClean="0">
                          <a:solidFill>
                            <a:schemeClr val="tx1"/>
                          </a:solidFill>
                          <a:latin typeface="Arial" panose="020B0604020202020204" pitchFamily="34" charset="0"/>
                          <a:cs typeface="Arial" panose="020B0604020202020204" pitchFamily="34" charset="0"/>
                        </a:rPr>
                        <a:t>16)</a:t>
                      </a:r>
                      <a:endParaRPr lang="it-IT" sz="1700" b="1" dirty="0">
                        <a:solidFill>
                          <a:schemeClr val="tx1"/>
                        </a:solidFill>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AC6"/>
                    </a:solidFill>
                  </a:tcPr>
                </a:tc>
                <a:tc gridSpan="3">
                  <a:txBody>
                    <a:bodyPr/>
                    <a:lstStyle/>
                    <a:p>
                      <a:r>
                        <a:rPr lang="it-IT" sz="1700" b="1" baseline="0" dirty="0">
                          <a:solidFill>
                            <a:schemeClr val="tx1"/>
                          </a:solidFill>
                          <a:latin typeface="Arial" panose="020B0604020202020204" pitchFamily="34" charset="0"/>
                          <a:cs typeface="Arial" panose="020B0604020202020204" pitchFamily="34" charset="0"/>
                        </a:rPr>
                        <a:t>In quale epoca è stata costruita la tua casa?</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AC6"/>
                    </a:solidFill>
                  </a:tcPr>
                </a:tc>
                <a:tc hMerge="1">
                  <a:txBody>
                    <a:bodyPr/>
                    <a:lstStyle/>
                    <a:p>
                      <a:endParaRPr lang="it-IT" sz="1700" b="1" baseline="0" dirty="0">
                        <a:solidFill>
                          <a:schemeClr val="tx1"/>
                        </a:solidFill>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AC6"/>
                    </a:solidFill>
                  </a:tcPr>
                </a:tc>
                <a:tc hMerge="1">
                  <a:txBody>
                    <a:bodyPr/>
                    <a:lstStyle/>
                    <a:p>
                      <a:endParaRPr lang="en-GB"/>
                    </a:p>
                  </a:txBody>
                  <a:tcPr/>
                </a:tc>
                <a:extLst>
                  <a:ext uri="{0D108BD9-81ED-4DB2-BD59-A6C34878D82A}">
                    <a16:rowId xmlns:a16="http://schemas.microsoft.com/office/drawing/2014/main" val="3805804970"/>
                  </a:ext>
                </a:extLst>
              </a:tr>
              <a:tr h="370840">
                <a:tc>
                  <a:txBody>
                    <a:bodyPr/>
                    <a:lstStyle/>
                    <a:p>
                      <a:endParaRPr lang="it-IT" sz="1700" dirty="0">
                        <a:solidFill>
                          <a:schemeClr val="tx1"/>
                        </a:solidFill>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r>
                        <a:rPr lang="it-IT" sz="1700" dirty="0">
                          <a:solidFill>
                            <a:schemeClr val="tx1"/>
                          </a:solidFill>
                          <a:latin typeface="Arial" panose="020B0604020202020204" pitchFamily="34" charset="0"/>
                          <a:cs typeface="Arial" panose="020B0604020202020204" pitchFamily="34" charset="0"/>
                        </a:rPr>
                        <a:t>a)</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it-IT" sz="1700" baseline="0" dirty="0">
                        <a:solidFill>
                          <a:schemeClr val="tx1"/>
                        </a:solidFill>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sz="1700" baseline="0" dirty="0">
                          <a:solidFill>
                            <a:schemeClr val="tx1"/>
                          </a:solidFill>
                          <a:latin typeface="Arial" panose="020B0604020202020204" pitchFamily="34" charset="0"/>
                          <a:cs typeface="Arial" panose="020B0604020202020204" pitchFamily="34" charset="0"/>
                        </a:rPr>
                        <a:t>prima del 1978</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90226646"/>
                  </a:ext>
                </a:extLst>
              </a:tr>
              <a:tr h="370840">
                <a:tc>
                  <a:txBody>
                    <a:bodyPr/>
                    <a:lstStyle/>
                    <a:p>
                      <a:endParaRPr lang="it-IT" sz="1700" dirty="0">
                        <a:solidFill>
                          <a:schemeClr val="tx1"/>
                        </a:solidFill>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r>
                        <a:rPr lang="it-IT" sz="1700" dirty="0">
                          <a:solidFill>
                            <a:schemeClr val="tx1"/>
                          </a:solidFill>
                          <a:latin typeface="Arial" panose="020B0604020202020204" pitchFamily="34" charset="0"/>
                          <a:cs typeface="Arial" panose="020B0604020202020204" pitchFamily="34" charset="0"/>
                        </a:rPr>
                        <a:t>b)</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it-IT" sz="1700" baseline="0" dirty="0">
                        <a:solidFill>
                          <a:schemeClr val="tx1"/>
                        </a:solidFill>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sz="1700" baseline="0" dirty="0">
                          <a:solidFill>
                            <a:schemeClr val="tx1"/>
                          </a:solidFill>
                          <a:latin typeface="Arial" panose="020B0604020202020204" pitchFamily="34" charset="0"/>
                          <a:cs typeface="Arial" panose="020B0604020202020204" pitchFamily="34" charset="0"/>
                        </a:rPr>
                        <a:t>tra il 1978 ed il 2005</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41624931"/>
                  </a:ext>
                </a:extLst>
              </a:tr>
              <a:tr h="370840">
                <a:tc>
                  <a:txBody>
                    <a:bodyPr/>
                    <a:lstStyle/>
                    <a:p>
                      <a:endParaRPr lang="it-IT" sz="1700" dirty="0">
                        <a:solidFill>
                          <a:schemeClr val="tx1"/>
                        </a:solidFill>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r>
                        <a:rPr lang="it-IT" sz="1700" dirty="0">
                          <a:solidFill>
                            <a:schemeClr val="tx1"/>
                          </a:solidFill>
                          <a:latin typeface="Arial" panose="020B0604020202020204" pitchFamily="34" charset="0"/>
                          <a:cs typeface="Arial" panose="020B0604020202020204" pitchFamily="34" charset="0"/>
                        </a:rPr>
                        <a:t>c)</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it-IT" sz="1700" baseline="0" dirty="0">
                        <a:solidFill>
                          <a:schemeClr val="tx1"/>
                        </a:solidFill>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sz="1700" baseline="0" dirty="0">
                          <a:solidFill>
                            <a:schemeClr val="tx1"/>
                          </a:solidFill>
                          <a:latin typeface="Arial" panose="020B0604020202020204" pitchFamily="34" charset="0"/>
                          <a:cs typeface="Arial" panose="020B0604020202020204" pitchFamily="34" charset="0"/>
                        </a:rPr>
                        <a:t>dopo il 2005</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03261369"/>
                  </a:ext>
                </a:extLst>
              </a:tr>
            </a:tbl>
          </a:graphicData>
        </a:graphic>
      </p:graphicFrame>
      <p:sp>
        <p:nvSpPr>
          <p:cNvPr id="11" name="Rettangolo 10"/>
          <p:cNvSpPr/>
          <p:nvPr/>
        </p:nvSpPr>
        <p:spPr>
          <a:xfrm>
            <a:off x="5508104" y="746988"/>
            <a:ext cx="3168352" cy="2708434"/>
          </a:xfrm>
          <a:prstGeom prst="rect">
            <a:avLst/>
          </a:prstGeom>
          <a:solidFill>
            <a:schemeClr val="bg1"/>
          </a:solidFill>
        </p:spPr>
        <p:txBody>
          <a:bodyPr wrap="square">
            <a:spAutoFit/>
          </a:bodyPr>
          <a:lstStyle/>
          <a:p>
            <a:pPr algn="just">
              <a:defRPr/>
            </a:pPr>
            <a:r>
              <a:rPr lang="it-IT" sz="1700" dirty="0" smtClean="0"/>
              <a:t>La prima domanda serve a calcolare l’impronta carbonica pro  capite in base ai consumi della tua abitazione.</a:t>
            </a:r>
          </a:p>
          <a:p>
            <a:pPr algn="just">
              <a:defRPr/>
            </a:pPr>
            <a:r>
              <a:rPr lang="it-IT" sz="1700" dirty="0"/>
              <a:t>L</a:t>
            </a:r>
            <a:r>
              <a:rPr lang="it-IT" sz="1700" dirty="0" smtClean="0"/>
              <a:t>e successive tre  </a:t>
            </a:r>
            <a:r>
              <a:rPr lang="it-IT" sz="1700" dirty="0"/>
              <a:t>domande (</a:t>
            </a:r>
            <a:r>
              <a:rPr lang="it-IT" sz="1700" dirty="0" smtClean="0"/>
              <a:t>14,15 </a:t>
            </a:r>
            <a:r>
              <a:rPr lang="it-IT" sz="1700" dirty="0"/>
              <a:t>e </a:t>
            </a:r>
            <a:r>
              <a:rPr lang="it-IT" sz="1700" dirty="0" smtClean="0"/>
              <a:t>16) </a:t>
            </a:r>
            <a:r>
              <a:rPr lang="it-IT" sz="1700" dirty="0"/>
              <a:t>non sono usate per il calcolo dell’impronta ma per costruire una banca dati del consumo di energia in relazione al tipo di casa. </a:t>
            </a:r>
          </a:p>
        </p:txBody>
      </p:sp>
      <p:pic>
        <p:nvPicPr>
          <p:cNvPr id="7" name="Immagine 6"/>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5496" y="22632"/>
            <a:ext cx="600569" cy="598056"/>
          </a:xfrm>
          <a:prstGeom prst="rect">
            <a:avLst/>
          </a:prstGeom>
        </p:spPr>
      </p:pic>
      <p:sp>
        <p:nvSpPr>
          <p:cNvPr id="8" name="Text Box 4"/>
          <p:cNvSpPr txBox="1">
            <a:spLocks noChangeArrowheads="1"/>
          </p:cNvSpPr>
          <p:nvPr/>
        </p:nvSpPr>
        <p:spPr bwMode="auto">
          <a:xfrm>
            <a:off x="636065" y="106785"/>
            <a:ext cx="8147895" cy="369332"/>
          </a:xfrm>
          <a:prstGeom prst="rect">
            <a:avLst/>
          </a:prstGeom>
          <a:solidFill>
            <a:schemeClr val="bg1">
              <a:lumMod val="95000"/>
            </a:schemeClr>
          </a:solidFill>
          <a:ln w="9525">
            <a:solidFill>
              <a:srgbClr val="FF0000"/>
            </a:solidFill>
            <a:miter lim="800000"/>
            <a:headEnd/>
            <a:tailEnd/>
          </a:ln>
          <a:effectLst>
            <a:outerShdw dist="107763" dir="2700000" algn="ctr" rotWithShape="0">
              <a:srgbClr val="FF0000"/>
            </a:outerShdw>
          </a:effectLst>
        </p:spPr>
        <p:txBody>
          <a:bodyPr wrap="square">
            <a:spAutoFit/>
          </a:bodyPr>
          <a:lstStyle/>
          <a:p>
            <a:pPr algn="ctr" eaLnBrk="1" fontAlgn="auto" hangingPunct="1">
              <a:spcBef>
                <a:spcPts val="0"/>
              </a:spcBef>
              <a:spcAft>
                <a:spcPts val="0"/>
              </a:spcAft>
              <a:defRPr/>
            </a:pPr>
            <a:r>
              <a:rPr lang="it-IT" b="1" i="1" dirty="0" smtClean="0">
                <a:latin typeface="Arial" charset="0"/>
                <a:cs typeface="+mn-cs"/>
              </a:rPr>
              <a:t>Domande per il calcolo delle emissioni relative alla nostra abitazione</a:t>
            </a:r>
            <a:endParaRPr lang="it-IT" b="1" dirty="0">
              <a:latin typeface="Arial" charset="0"/>
              <a:cs typeface="+mn-cs"/>
            </a:endParaRPr>
          </a:p>
        </p:txBody>
      </p:sp>
    </p:spTree>
    <p:extLst>
      <p:ext uri="{BB962C8B-B14F-4D97-AF65-F5344CB8AC3E}">
        <p14:creationId xmlns:p14="http://schemas.microsoft.com/office/powerpoint/2010/main" val="17614857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la 2"/>
          <p:cNvGraphicFramePr>
            <a:graphicFrameLocks noGrp="1"/>
          </p:cNvGraphicFramePr>
          <p:nvPr>
            <p:extLst>
              <p:ext uri="{D42A27DB-BD31-4B8C-83A1-F6EECF244321}">
                <p14:modId xmlns:p14="http://schemas.microsoft.com/office/powerpoint/2010/main" val="3043131614"/>
              </p:ext>
            </p:extLst>
          </p:nvPr>
        </p:nvGraphicFramePr>
        <p:xfrm>
          <a:off x="179512" y="795183"/>
          <a:ext cx="4248474" cy="5791200"/>
        </p:xfrm>
        <a:graphic>
          <a:graphicData uri="http://schemas.openxmlformats.org/drawingml/2006/table">
            <a:tbl>
              <a:tblPr firstRow="1" bandRow="1">
                <a:tableStyleId>{5C22544A-7EE6-4342-B048-85BDC9FD1C3A}</a:tableStyleId>
              </a:tblPr>
              <a:tblGrid>
                <a:gridCol w="504056">
                  <a:extLst>
                    <a:ext uri="{9D8B030D-6E8A-4147-A177-3AD203B41FA5}">
                      <a16:colId xmlns:a16="http://schemas.microsoft.com/office/drawing/2014/main" val="2171417590"/>
                    </a:ext>
                  </a:extLst>
                </a:gridCol>
                <a:gridCol w="390360">
                  <a:extLst>
                    <a:ext uri="{9D8B030D-6E8A-4147-A177-3AD203B41FA5}">
                      <a16:colId xmlns:a16="http://schemas.microsoft.com/office/drawing/2014/main" val="2928950902"/>
                    </a:ext>
                  </a:extLst>
                </a:gridCol>
                <a:gridCol w="3354058">
                  <a:extLst>
                    <a:ext uri="{9D8B030D-6E8A-4147-A177-3AD203B41FA5}">
                      <a16:colId xmlns:a16="http://schemas.microsoft.com/office/drawing/2014/main" val="20002"/>
                    </a:ext>
                  </a:extLst>
                </a:gridCol>
              </a:tblGrid>
              <a:tr h="370840">
                <a:tc>
                  <a:txBody>
                    <a:bodyPr/>
                    <a:lstStyle/>
                    <a:p>
                      <a:r>
                        <a:rPr lang="it-IT" sz="1700" dirty="0" smtClean="0">
                          <a:solidFill>
                            <a:schemeClr val="tx1"/>
                          </a:solidFill>
                          <a:latin typeface="Arial" panose="020B0604020202020204" pitchFamily="34" charset="0"/>
                          <a:cs typeface="Arial" panose="020B0604020202020204" pitchFamily="34" charset="0"/>
                        </a:rPr>
                        <a:t>17)</a:t>
                      </a:r>
                      <a:endParaRPr lang="it-IT" sz="170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AC6"/>
                    </a:solidFill>
                  </a:tcPr>
                </a:tc>
                <a:tc gridSpan="2">
                  <a:txBody>
                    <a:bodyPr/>
                    <a:lstStyle/>
                    <a:p>
                      <a:r>
                        <a:rPr lang="it-IT" sz="1700" dirty="0">
                          <a:solidFill>
                            <a:schemeClr val="tx1"/>
                          </a:solidFill>
                          <a:latin typeface="Arial" panose="020B0604020202020204" pitchFamily="34" charset="0"/>
                          <a:cs typeface="Arial" panose="020B0604020202020204" pitchFamily="34" charset="0"/>
                        </a:rPr>
                        <a:t>Quale fonte energetica utilizzi per il riscaldamento della casa e quale è il suo consumo annuale?</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AC6"/>
                    </a:solidFill>
                  </a:tcPr>
                </a:tc>
                <a:tc hMerge="1">
                  <a:txBody>
                    <a:bodyPr/>
                    <a:lstStyle/>
                    <a:p>
                      <a:endParaRPr lang="en-GB"/>
                    </a:p>
                  </a:txBody>
                  <a:tcPr/>
                </a:tc>
                <a:extLst>
                  <a:ext uri="{0D108BD9-81ED-4DB2-BD59-A6C34878D82A}">
                    <a16:rowId xmlns:a16="http://schemas.microsoft.com/office/drawing/2014/main" val="3447967644"/>
                  </a:ext>
                </a:extLst>
              </a:tr>
              <a:tr h="370840">
                <a:tc>
                  <a:txBody>
                    <a:bodyPr/>
                    <a:lstStyle/>
                    <a:p>
                      <a:endParaRPr lang="it-IT" sz="170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sz="1700" dirty="0">
                          <a:solidFill>
                            <a:schemeClr val="tx1"/>
                          </a:solidFill>
                          <a:latin typeface="Arial" panose="020B0604020202020204" pitchFamily="34" charset="0"/>
                          <a:cs typeface="Arial" panose="020B0604020202020204" pitchFamily="34" charset="0"/>
                        </a:rPr>
                        <a:t>a)</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sz="1700" dirty="0">
                          <a:solidFill>
                            <a:schemeClr val="tx1"/>
                          </a:solidFill>
                          <a:latin typeface="Arial" panose="020B0604020202020204" pitchFamily="34" charset="0"/>
                          <a:cs typeface="Arial" panose="020B0604020202020204" pitchFamily="34" charset="0"/>
                        </a:rPr>
                        <a:t>gas naturale:  …..…… m</a:t>
                      </a:r>
                      <a:r>
                        <a:rPr lang="it-IT" sz="1700" baseline="30000" dirty="0">
                          <a:solidFill>
                            <a:schemeClr val="tx1"/>
                          </a:solidFill>
                          <a:latin typeface="Arial" panose="020B0604020202020204" pitchFamily="34" charset="0"/>
                          <a:cs typeface="Arial" panose="020B0604020202020204" pitchFamily="34" charset="0"/>
                        </a:rPr>
                        <a:t>3/</a:t>
                      </a:r>
                      <a:r>
                        <a:rPr lang="it-IT" sz="1700" baseline="0" dirty="0">
                          <a:solidFill>
                            <a:schemeClr val="tx1"/>
                          </a:solidFill>
                          <a:latin typeface="Arial" panose="020B0604020202020204" pitchFamily="34" charset="0"/>
                          <a:cs typeface="Arial" panose="020B0604020202020204" pitchFamily="34" charset="0"/>
                        </a:rPr>
                        <a:t>anno</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61122202"/>
                  </a:ext>
                </a:extLst>
              </a:tr>
              <a:tr h="370840">
                <a:tc>
                  <a:txBody>
                    <a:bodyPr/>
                    <a:lstStyle/>
                    <a:p>
                      <a:endParaRPr lang="it-IT" sz="170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sz="1700" dirty="0">
                          <a:solidFill>
                            <a:schemeClr val="tx1"/>
                          </a:solidFill>
                          <a:latin typeface="Arial" panose="020B0604020202020204" pitchFamily="34" charset="0"/>
                          <a:cs typeface="Arial" panose="020B0604020202020204" pitchFamily="34" charset="0"/>
                        </a:rPr>
                        <a:t>b)</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sz="1700" dirty="0">
                          <a:solidFill>
                            <a:schemeClr val="tx1"/>
                          </a:solidFill>
                          <a:latin typeface="Arial" panose="020B0604020202020204" pitchFamily="34" charset="0"/>
                          <a:cs typeface="Arial" panose="020B0604020202020204" pitchFamily="34" charset="0"/>
                        </a:rPr>
                        <a:t>gasolio: ……………… litri/anno </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04849298"/>
                  </a:ext>
                </a:extLst>
              </a:tr>
              <a:tr h="370840">
                <a:tc>
                  <a:txBody>
                    <a:bodyPr/>
                    <a:lstStyle/>
                    <a:p>
                      <a:endParaRPr lang="it-IT" sz="170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sz="1700" dirty="0">
                          <a:solidFill>
                            <a:schemeClr val="tx1"/>
                          </a:solidFill>
                          <a:latin typeface="Arial" panose="020B0604020202020204" pitchFamily="34" charset="0"/>
                          <a:cs typeface="Arial" panose="020B0604020202020204" pitchFamily="34" charset="0"/>
                        </a:rPr>
                        <a:t>c)</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sz="1700" dirty="0">
                          <a:solidFill>
                            <a:schemeClr val="tx1"/>
                          </a:solidFill>
                          <a:latin typeface="Arial" panose="020B0604020202020204" pitchFamily="34" charset="0"/>
                          <a:cs typeface="Arial" panose="020B0604020202020204" pitchFamily="34" charset="0"/>
                        </a:rPr>
                        <a:t>legna: …………….......</a:t>
                      </a:r>
                      <a:r>
                        <a:rPr lang="it-IT" sz="1700" baseline="0" dirty="0">
                          <a:solidFill>
                            <a:schemeClr val="tx1"/>
                          </a:solidFill>
                          <a:latin typeface="Arial" panose="020B0604020202020204" pitchFamily="34" charset="0"/>
                          <a:cs typeface="Arial" panose="020B0604020202020204" pitchFamily="34" charset="0"/>
                        </a:rPr>
                        <a:t> kg/anno</a:t>
                      </a:r>
                      <a:endParaRPr lang="it-IT" sz="1700" dirty="0">
                        <a:solidFill>
                          <a:schemeClr val="tx1"/>
                        </a:solidFill>
                        <a:latin typeface="Arial" panose="020B0604020202020204" pitchFamily="34" charset="0"/>
                        <a:cs typeface="Arial" panose="020B0604020202020204" pitchFamily="34"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6959691"/>
                  </a:ext>
                </a:extLst>
              </a:tr>
              <a:tr h="370840">
                <a:tc>
                  <a:txBody>
                    <a:bodyPr/>
                    <a:lstStyle/>
                    <a:p>
                      <a:endParaRPr lang="it-IT" sz="170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sz="1700" dirty="0">
                          <a:solidFill>
                            <a:schemeClr val="tx1"/>
                          </a:solidFill>
                          <a:latin typeface="Arial" panose="020B0604020202020204" pitchFamily="34" charset="0"/>
                          <a:cs typeface="Arial" panose="020B0604020202020204" pitchFamily="34" charset="0"/>
                        </a:rPr>
                        <a:t>d)</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sz="1700" dirty="0">
                          <a:solidFill>
                            <a:schemeClr val="tx1"/>
                          </a:solidFill>
                          <a:latin typeface="Arial" panose="020B0604020202020204" pitchFamily="34" charset="0"/>
                          <a:cs typeface="Arial" panose="020B0604020202020204" pitchFamily="34" charset="0"/>
                        </a:rPr>
                        <a:t>elettricità: ………….</a:t>
                      </a:r>
                      <a:r>
                        <a:rPr lang="it-IT" sz="1700" baseline="0" dirty="0">
                          <a:solidFill>
                            <a:schemeClr val="tx1"/>
                          </a:solidFill>
                          <a:latin typeface="Arial" panose="020B0604020202020204" pitchFamily="34" charset="0"/>
                          <a:cs typeface="Arial" panose="020B0604020202020204" pitchFamily="34" charset="0"/>
                        </a:rPr>
                        <a:t>  kWh/anno</a:t>
                      </a:r>
                      <a:endParaRPr lang="it-IT" sz="1700" dirty="0">
                        <a:solidFill>
                          <a:schemeClr val="tx1"/>
                        </a:solidFill>
                        <a:latin typeface="Arial" panose="020B0604020202020204" pitchFamily="34" charset="0"/>
                        <a:cs typeface="Arial" panose="020B0604020202020204" pitchFamily="34"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76991771"/>
                  </a:ext>
                </a:extLst>
              </a:tr>
              <a:tr h="370840">
                <a:tc>
                  <a:txBody>
                    <a:bodyPr/>
                    <a:lstStyle/>
                    <a:p>
                      <a:r>
                        <a:rPr lang="it-IT" sz="1700" b="1" dirty="0" smtClean="0">
                          <a:solidFill>
                            <a:schemeClr val="tx1"/>
                          </a:solidFill>
                          <a:latin typeface="Arial" panose="020B0604020202020204" pitchFamily="34" charset="0"/>
                          <a:cs typeface="Arial" panose="020B0604020202020204" pitchFamily="34" charset="0"/>
                        </a:rPr>
                        <a:t>18)</a:t>
                      </a:r>
                      <a:endParaRPr lang="it-IT" sz="1700" b="1"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AC6"/>
                    </a:solidFill>
                  </a:tcPr>
                </a:tc>
                <a:tc gridSpan="2">
                  <a:txBody>
                    <a:bodyPr/>
                    <a:lstStyle/>
                    <a:p>
                      <a:r>
                        <a:rPr lang="it-IT" sz="1700" b="1" dirty="0">
                          <a:solidFill>
                            <a:schemeClr val="tx1"/>
                          </a:solidFill>
                          <a:latin typeface="Arial" panose="020B0604020202020204" pitchFamily="34" charset="0"/>
                          <a:cs typeface="Arial" panose="020B0604020202020204" pitchFamily="34" charset="0"/>
                        </a:rPr>
                        <a:t>Quanta energia elettrica consumi in un anno e che contratto hai?</a:t>
                      </a:r>
                      <a:endParaRPr lang="it-IT" sz="1700" b="1" baseline="30000" dirty="0">
                        <a:solidFill>
                          <a:schemeClr val="tx1"/>
                        </a:solidFill>
                        <a:latin typeface="Arial" panose="020B0604020202020204" pitchFamily="34" charset="0"/>
                        <a:cs typeface="Arial" panose="020B0604020202020204" pitchFamily="34"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AC6"/>
                    </a:solidFill>
                  </a:tcPr>
                </a:tc>
                <a:tc hMerge="1">
                  <a:txBody>
                    <a:bodyPr/>
                    <a:lstStyle/>
                    <a:p>
                      <a:endParaRPr lang="en-GB"/>
                    </a:p>
                  </a:txBody>
                  <a:tcPr/>
                </a:tc>
                <a:extLst>
                  <a:ext uri="{0D108BD9-81ED-4DB2-BD59-A6C34878D82A}">
                    <a16:rowId xmlns:a16="http://schemas.microsoft.com/office/drawing/2014/main" val="2359545707"/>
                  </a:ext>
                </a:extLst>
              </a:tr>
              <a:tr h="370840">
                <a:tc>
                  <a:txBody>
                    <a:bodyPr/>
                    <a:lstStyle/>
                    <a:p>
                      <a:endParaRPr lang="it-IT" sz="170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sz="1700" dirty="0">
                          <a:solidFill>
                            <a:schemeClr val="tx1"/>
                          </a:solidFill>
                          <a:latin typeface="Arial" panose="020B0604020202020204" pitchFamily="34" charset="0"/>
                          <a:cs typeface="Arial" panose="020B0604020202020204" pitchFamily="34" charset="0"/>
                        </a:rPr>
                        <a:t>a)</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sz="1700" baseline="0" dirty="0">
                          <a:solidFill>
                            <a:schemeClr val="tx1"/>
                          </a:solidFill>
                          <a:latin typeface="Arial" panose="020B0604020202020204" pitchFamily="34" charset="0"/>
                          <a:cs typeface="Arial" panose="020B0604020202020204" pitchFamily="34" charset="0"/>
                        </a:rPr>
                        <a:t>……………………... kWh/anno</a:t>
                      </a:r>
                      <a:endParaRPr lang="it-IT" sz="1700" baseline="30000" dirty="0">
                        <a:solidFill>
                          <a:schemeClr val="tx1"/>
                        </a:solidFill>
                        <a:latin typeface="Arial" panose="020B0604020202020204" pitchFamily="34" charset="0"/>
                        <a:cs typeface="Arial" panose="020B0604020202020204" pitchFamily="34"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43456583"/>
                  </a:ext>
                </a:extLst>
              </a:tr>
              <a:tr h="370840">
                <a:tc>
                  <a:txBody>
                    <a:bodyPr/>
                    <a:lstStyle/>
                    <a:p>
                      <a:endParaRPr lang="it-IT" sz="170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sz="1700" dirty="0">
                          <a:solidFill>
                            <a:schemeClr val="tx1"/>
                          </a:solidFill>
                          <a:latin typeface="Arial" panose="020B0604020202020204" pitchFamily="34" charset="0"/>
                          <a:cs typeface="Arial" panose="020B0604020202020204" pitchFamily="34" charset="0"/>
                        </a:rPr>
                        <a:t>b)</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sz="1700" baseline="0" dirty="0">
                          <a:solidFill>
                            <a:schemeClr val="tx1"/>
                          </a:solidFill>
                          <a:latin typeface="Arial" panose="020B0604020202020204" pitchFamily="34" charset="0"/>
                          <a:cs typeface="Arial" panose="020B0604020202020204" pitchFamily="34" charset="0"/>
                        </a:rPr>
                        <a:t>Contratto con un mix di fonti di energia (fossile, nucleare, rinnovabile)</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2430744"/>
                  </a:ext>
                </a:extLst>
              </a:tr>
              <a:tr h="370840">
                <a:tc>
                  <a:txBody>
                    <a:bodyPr/>
                    <a:lstStyle/>
                    <a:p>
                      <a:endParaRPr lang="it-IT" sz="170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sz="1700" dirty="0">
                          <a:solidFill>
                            <a:schemeClr val="tx1"/>
                          </a:solidFill>
                          <a:latin typeface="Arial" panose="020B0604020202020204" pitchFamily="34" charset="0"/>
                          <a:cs typeface="Arial" panose="020B0604020202020204" pitchFamily="34" charset="0"/>
                        </a:rPr>
                        <a:t>c)</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sz="1700" baseline="0" dirty="0">
                          <a:solidFill>
                            <a:schemeClr val="tx1"/>
                          </a:solidFill>
                          <a:latin typeface="Arial" panose="020B0604020202020204" pitchFamily="34" charset="0"/>
                          <a:cs typeface="Arial" panose="020B0604020202020204" pitchFamily="34" charset="0"/>
                        </a:rPr>
                        <a:t>Contratto con fonti al 100% rinnovabili</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30717102"/>
                  </a:ext>
                </a:extLst>
              </a:tr>
              <a:tr h="370840">
                <a:tc>
                  <a:txBody>
                    <a:bodyPr/>
                    <a:lstStyle/>
                    <a:p>
                      <a:r>
                        <a:rPr lang="it-IT" sz="1700" b="1" dirty="0" smtClean="0">
                          <a:solidFill>
                            <a:schemeClr val="tx1"/>
                          </a:solidFill>
                          <a:latin typeface="Arial" panose="020B0604020202020204" pitchFamily="34" charset="0"/>
                          <a:cs typeface="Arial" panose="020B0604020202020204" pitchFamily="34" charset="0"/>
                        </a:rPr>
                        <a:t>19)</a:t>
                      </a:r>
                      <a:endParaRPr lang="it-IT" sz="1700" b="1"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AC6"/>
                    </a:solidFill>
                  </a:tcPr>
                </a:tc>
                <a:tc gridSpan="2">
                  <a:txBody>
                    <a:bodyPr/>
                    <a:lstStyle/>
                    <a:p>
                      <a:r>
                        <a:rPr lang="it-IT" sz="1700" b="1" baseline="0" dirty="0">
                          <a:solidFill>
                            <a:schemeClr val="tx1"/>
                          </a:solidFill>
                          <a:latin typeface="Arial" panose="020B0604020202020204" pitchFamily="34" charset="0"/>
                          <a:cs typeface="Arial" panose="020B0604020202020204" pitchFamily="34" charset="0"/>
                        </a:rPr>
                        <a:t>Se hai un impianto fotovoltaico, quale è la sua potenza di picco?</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AC6"/>
                    </a:solidFill>
                  </a:tcPr>
                </a:tc>
                <a:tc hMerge="1">
                  <a:txBody>
                    <a:bodyPr/>
                    <a:lstStyle/>
                    <a:p>
                      <a:endParaRPr lang="en-GB"/>
                    </a:p>
                  </a:txBody>
                  <a:tcPr/>
                </a:tc>
                <a:extLst>
                  <a:ext uri="{0D108BD9-81ED-4DB2-BD59-A6C34878D82A}">
                    <a16:rowId xmlns:a16="http://schemas.microsoft.com/office/drawing/2014/main" val="3805804970"/>
                  </a:ext>
                </a:extLst>
              </a:tr>
              <a:tr h="370840">
                <a:tc>
                  <a:txBody>
                    <a:bodyPr/>
                    <a:lstStyle/>
                    <a:p>
                      <a:endParaRPr lang="it-IT" sz="170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sz="1700" dirty="0">
                          <a:solidFill>
                            <a:schemeClr val="tx1"/>
                          </a:solidFill>
                          <a:latin typeface="Arial" panose="020B0604020202020204" pitchFamily="34" charset="0"/>
                          <a:cs typeface="Arial" panose="020B0604020202020204" pitchFamily="34" charset="0"/>
                        </a:rPr>
                        <a:t>a)</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sz="1700" baseline="0" dirty="0">
                          <a:solidFill>
                            <a:schemeClr val="tx1"/>
                          </a:solidFill>
                          <a:latin typeface="Arial" panose="020B0604020202020204" pitchFamily="34" charset="0"/>
                          <a:cs typeface="Arial" panose="020B0604020202020204" pitchFamily="34" charset="0"/>
                        </a:rPr>
                        <a:t>…………………………… kW</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90226646"/>
                  </a:ext>
                </a:extLst>
              </a:tr>
            </a:tbl>
          </a:graphicData>
        </a:graphic>
      </p:graphicFrame>
      <p:sp>
        <p:nvSpPr>
          <p:cNvPr id="6" name="Segnaposto numero diapositiva 3"/>
          <p:cNvSpPr txBox="1">
            <a:spLocks/>
          </p:cNvSpPr>
          <p:nvPr/>
        </p:nvSpPr>
        <p:spPr bwMode="auto">
          <a:xfrm>
            <a:off x="7010400" y="111547"/>
            <a:ext cx="2133600" cy="365125"/>
          </a:xfrm>
          <a:prstGeom prst="rect">
            <a:avLst/>
          </a:prstGeom>
          <a:noFill/>
          <a:ln w="9525">
            <a:noFill/>
            <a:miter lim="800000"/>
            <a:headEnd/>
            <a:tailEnd/>
          </a:ln>
        </p:spPr>
        <p:txBody>
          <a:bodyPr anchor="ctr"/>
          <a:lstStyle/>
          <a:p>
            <a:pPr algn="r" eaLnBrk="1" hangingPunct="1"/>
            <a:fld id="{5BB73F92-B833-44D6-A6E4-1043483ED71A}" type="slidenum">
              <a:rPr lang="it-IT" altLang="it-CH" sz="1200">
                <a:solidFill>
                  <a:srgbClr val="898989"/>
                </a:solidFill>
                <a:latin typeface="Calibri" pitchFamily="34" charset="0"/>
              </a:rPr>
              <a:pPr algn="r" eaLnBrk="1" hangingPunct="1"/>
              <a:t>30</a:t>
            </a:fld>
            <a:endParaRPr lang="it-IT" altLang="it-CH" sz="1200" dirty="0">
              <a:solidFill>
                <a:srgbClr val="898989"/>
              </a:solidFill>
              <a:latin typeface="Calibri" pitchFamily="34" charset="0"/>
            </a:endParaRPr>
          </a:p>
        </p:txBody>
      </p:sp>
      <p:sp>
        <p:nvSpPr>
          <p:cNvPr id="7" name="Rettangolo 6"/>
          <p:cNvSpPr/>
          <p:nvPr/>
        </p:nvSpPr>
        <p:spPr>
          <a:xfrm>
            <a:off x="4427986" y="692696"/>
            <a:ext cx="4536502" cy="5847755"/>
          </a:xfrm>
          <a:prstGeom prst="rect">
            <a:avLst/>
          </a:prstGeom>
        </p:spPr>
        <p:txBody>
          <a:bodyPr wrap="square">
            <a:spAutoFit/>
          </a:bodyPr>
          <a:lstStyle/>
          <a:p>
            <a:pPr algn="just">
              <a:defRPr/>
            </a:pPr>
            <a:r>
              <a:rPr lang="it-IT" sz="1700" kern="50" dirty="0">
                <a:ea typeface="SimSun" panose="02010600030101010101" pitchFamily="2" charset="-122"/>
              </a:rPr>
              <a:t>Per rispondere alla domanda </a:t>
            </a:r>
            <a:r>
              <a:rPr lang="it-IT" sz="1700" kern="50" dirty="0" smtClean="0">
                <a:ea typeface="SimSun" panose="02010600030101010101" pitchFamily="2" charset="-122"/>
              </a:rPr>
              <a:t>17) </a:t>
            </a:r>
            <a:r>
              <a:rPr lang="it-IT" sz="1700" kern="50" dirty="0">
                <a:ea typeface="SimSun" panose="02010600030101010101" pitchFamily="2" charset="-122"/>
              </a:rPr>
              <a:t>occorre una bolletta del fornitore della fonte di energia. Per il gas, sulla bolletta è indicata la stima del consumo annuo in m</a:t>
            </a:r>
            <a:r>
              <a:rPr lang="it-IT" sz="1700" kern="50" baseline="30000" dirty="0">
                <a:ea typeface="SimSun" panose="02010600030101010101" pitchFamily="2" charset="-122"/>
              </a:rPr>
              <a:t>3</a:t>
            </a:r>
            <a:r>
              <a:rPr lang="it-IT" sz="1700" kern="50" dirty="0">
                <a:ea typeface="SimSun" panose="02010600030101010101" pitchFamily="2" charset="-122"/>
              </a:rPr>
              <a:t>. Per il gasolio occorre ricavare i litri totali di gasolio consumati in un anno. Per la legna occorre ricercare i kg consumati in un anno. Per l’elettricità occorre cercare il consumo annuo in kWh. Grazie alla tabella dei fattori di emissione si calcola l’energia associata al consumo e quindi le emissioni di gas serra.</a:t>
            </a:r>
          </a:p>
          <a:p>
            <a:pPr algn="just">
              <a:defRPr/>
            </a:pPr>
            <a:r>
              <a:rPr lang="it-IT" sz="1700" kern="50" dirty="0">
                <a:ea typeface="SimSun" panose="02010600030101010101" pitchFamily="2" charset="-122"/>
              </a:rPr>
              <a:t>Il contratto di fornitura di energia elettrica può prevedere un mix energetico utilizzato per la produzione di energia (contratto standard) oppure energia prodotta da sole fonti rinnovabili. Se nella nostra abitazione è installato un impianto fotovoltaico per la produzione di energia elettrica occorre indicare la potenza di picco in kW. Moltiplicando la potenza per la produzione media di 1300 kWh/kW* si ottiene la produzione di energia elettrica.</a:t>
            </a:r>
          </a:p>
        </p:txBody>
      </p:sp>
      <p:sp>
        <p:nvSpPr>
          <p:cNvPr id="8" name="Rettangolo 6">
            <a:extLst>
              <a:ext uri="{FF2B5EF4-FFF2-40B4-BE49-F238E27FC236}">
                <a16:creationId xmlns:a16="http://schemas.microsoft.com/office/drawing/2014/main" id="{768F97D1-0069-41CE-8386-F49047863F3F}"/>
              </a:ext>
            </a:extLst>
          </p:cNvPr>
          <p:cNvSpPr/>
          <p:nvPr/>
        </p:nvSpPr>
        <p:spPr>
          <a:xfrm>
            <a:off x="4427984" y="6423719"/>
            <a:ext cx="4536504" cy="461665"/>
          </a:xfrm>
          <a:prstGeom prst="rect">
            <a:avLst/>
          </a:prstGeom>
        </p:spPr>
        <p:txBody>
          <a:bodyPr wrap="square">
            <a:spAutoFit/>
          </a:bodyPr>
          <a:lstStyle/>
          <a:p>
            <a:pPr algn="just">
              <a:defRPr/>
            </a:pPr>
            <a:r>
              <a:rPr lang="it-IT" sz="1200" kern="50" dirty="0">
                <a:ea typeface="SimSun" panose="02010600030101010101" pitchFamily="2" charset="-122"/>
              </a:rPr>
              <a:t>*Fonte: PVGIS (</a:t>
            </a:r>
            <a:r>
              <a:rPr lang="it-IT" sz="1200" kern="50" dirty="0" err="1">
                <a:ea typeface="SimSun" panose="02010600030101010101" pitchFamily="2" charset="-122"/>
              </a:rPr>
              <a:t>Photovoltaic</a:t>
            </a:r>
            <a:r>
              <a:rPr lang="it-IT" sz="1200" kern="50" dirty="0">
                <a:ea typeface="SimSun" panose="02010600030101010101" pitchFamily="2" charset="-122"/>
              </a:rPr>
              <a:t> </a:t>
            </a:r>
            <a:r>
              <a:rPr lang="it-IT" sz="1200" kern="50" dirty="0" err="1">
                <a:ea typeface="SimSun" panose="02010600030101010101" pitchFamily="2" charset="-122"/>
              </a:rPr>
              <a:t>Geographical</a:t>
            </a:r>
            <a:r>
              <a:rPr lang="it-IT" sz="1200" kern="50" dirty="0">
                <a:ea typeface="SimSun" panose="02010600030101010101" pitchFamily="2" charset="-122"/>
              </a:rPr>
              <a:t> Information System), 2019. Rif.: A2</a:t>
            </a:r>
          </a:p>
        </p:txBody>
      </p:sp>
      <p:pic>
        <p:nvPicPr>
          <p:cNvPr id="9" name="Immagine 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5496" y="22632"/>
            <a:ext cx="600569" cy="598056"/>
          </a:xfrm>
          <a:prstGeom prst="rect">
            <a:avLst/>
          </a:prstGeom>
        </p:spPr>
      </p:pic>
      <p:sp>
        <p:nvSpPr>
          <p:cNvPr id="10" name="Text Box 4"/>
          <p:cNvSpPr txBox="1">
            <a:spLocks noChangeArrowheads="1"/>
          </p:cNvSpPr>
          <p:nvPr/>
        </p:nvSpPr>
        <p:spPr bwMode="auto">
          <a:xfrm>
            <a:off x="636065" y="106785"/>
            <a:ext cx="8147895" cy="369332"/>
          </a:xfrm>
          <a:prstGeom prst="rect">
            <a:avLst/>
          </a:prstGeom>
          <a:solidFill>
            <a:schemeClr val="bg1">
              <a:lumMod val="95000"/>
            </a:schemeClr>
          </a:solidFill>
          <a:ln w="9525">
            <a:solidFill>
              <a:srgbClr val="FF0000"/>
            </a:solidFill>
            <a:miter lim="800000"/>
            <a:headEnd/>
            <a:tailEnd/>
          </a:ln>
          <a:effectLst>
            <a:outerShdw dist="107763" dir="2700000" algn="ctr" rotWithShape="0">
              <a:srgbClr val="FF0000"/>
            </a:outerShdw>
          </a:effectLst>
        </p:spPr>
        <p:txBody>
          <a:bodyPr wrap="square">
            <a:spAutoFit/>
          </a:bodyPr>
          <a:lstStyle/>
          <a:p>
            <a:pPr algn="ctr" eaLnBrk="1" fontAlgn="auto" hangingPunct="1">
              <a:spcBef>
                <a:spcPts val="0"/>
              </a:spcBef>
              <a:spcAft>
                <a:spcPts val="0"/>
              </a:spcAft>
              <a:defRPr/>
            </a:pPr>
            <a:r>
              <a:rPr lang="it-IT" b="1" i="1" dirty="0" smtClean="0">
                <a:latin typeface="Arial" charset="0"/>
                <a:cs typeface="+mn-cs"/>
              </a:rPr>
              <a:t>Domande per il calcolo delle emissioni relative alla nostra abitazione</a:t>
            </a:r>
            <a:endParaRPr lang="it-IT" b="1" dirty="0">
              <a:latin typeface="Arial" charset="0"/>
              <a:cs typeface="+mn-cs"/>
            </a:endParaRPr>
          </a:p>
        </p:txBody>
      </p:sp>
    </p:spTree>
    <p:extLst>
      <p:ext uri="{BB962C8B-B14F-4D97-AF65-F5344CB8AC3E}">
        <p14:creationId xmlns:p14="http://schemas.microsoft.com/office/powerpoint/2010/main" val="26057424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1258888" y="106785"/>
            <a:ext cx="7345362" cy="369887"/>
          </a:xfrm>
          <a:prstGeom prst="rect">
            <a:avLst/>
          </a:prstGeom>
          <a:solidFill>
            <a:schemeClr val="bg1">
              <a:lumMod val="95000"/>
            </a:schemeClr>
          </a:solidFill>
          <a:ln w="9525">
            <a:solidFill>
              <a:srgbClr val="FF0000"/>
            </a:solidFill>
            <a:miter lim="800000"/>
            <a:headEnd/>
            <a:tailEnd/>
          </a:ln>
          <a:effectLst>
            <a:outerShdw dist="107763" dir="2700000" algn="ctr" rotWithShape="0">
              <a:srgbClr val="FF0000"/>
            </a:outerShdw>
          </a:effectLst>
        </p:spPr>
        <p:txBody>
          <a:bodyPr>
            <a:spAutoFit/>
          </a:bodyPr>
          <a:lstStyle/>
          <a:p>
            <a:pPr algn="ctr" eaLnBrk="1" fontAlgn="auto" hangingPunct="1">
              <a:spcBef>
                <a:spcPts val="0"/>
              </a:spcBef>
              <a:spcAft>
                <a:spcPts val="0"/>
              </a:spcAft>
              <a:defRPr/>
            </a:pPr>
            <a:r>
              <a:rPr lang="it-IT" b="1" i="1" dirty="0">
                <a:latin typeface="Arial" charset="0"/>
                <a:cs typeface="+mn-cs"/>
              </a:rPr>
              <a:t>Calcoliamo le emissioni della nostra abitazione </a:t>
            </a:r>
            <a:endParaRPr lang="it-IT" b="1" dirty="0">
              <a:latin typeface="Arial" charset="0"/>
              <a:cs typeface="+mn-cs"/>
            </a:endParaRPr>
          </a:p>
        </p:txBody>
      </p:sp>
      <p:sp>
        <p:nvSpPr>
          <p:cNvPr id="4" name="Segnaposto numero diapositiva 3"/>
          <p:cNvSpPr txBox="1">
            <a:spLocks/>
          </p:cNvSpPr>
          <p:nvPr/>
        </p:nvSpPr>
        <p:spPr bwMode="auto">
          <a:xfrm>
            <a:off x="7010400" y="111547"/>
            <a:ext cx="2133600" cy="365125"/>
          </a:xfrm>
          <a:prstGeom prst="rect">
            <a:avLst/>
          </a:prstGeom>
          <a:noFill/>
          <a:ln w="9525">
            <a:noFill/>
            <a:miter lim="800000"/>
            <a:headEnd/>
            <a:tailEnd/>
          </a:ln>
        </p:spPr>
        <p:txBody>
          <a:bodyPr anchor="ctr"/>
          <a:lstStyle/>
          <a:p>
            <a:pPr algn="r" eaLnBrk="1" hangingPunct="1"/>
            <a:fld id="{5BB73F92-B833-44D6-A6E4-1043483ED71A}" type="slidenum">
              <a:rPr lang="it-IT" altLang="it-CH" sz="1200">
                <a:solidFill>
                  <a:srgbClr val="898989"/>
                </a:solidFill>
                <a:latin typeface="Calibri" pitchFamily="34" charset="0"/>
              </a:rPr>
              <a:pPr algn="r" eaLnBrk="1" hangingPunct="1"/>
              <a:t>31</a:t>
            </a:fld>
            <a:endParaRPr lang="it-IT" altLang="it-CH" sz="1200" dirty="0">
              <a:solidFill>
                <a:srgbClr val="898989"/>
              </a:solidFill>
              <a:latin typeface="Calibri" pitchFamily="34" charset="0"/>
            </a:endParaRPr>
          </a:p>
        </p:txBody>
      </p:sp>
      <p:graphicFrame>
        <p:nvGraphicFramePr>
          <p:cNvPr id="5" name="Tabella 4"/>
          <p:cNvGraphicFramePr>
            <a:graphicFrameLocks noGrp="1"/>
          </p:cNvGraphicFramePr>
          <p:nvPr>
            <p:extLst>
              <p:ext uri="{D42A27DB-BD31-4B8C-83A1-F6EECF244321}">
                <p14:modId xmlns:p14="http://schemas.microsoft.com/office/powerpoint/2010/main" val="3465444501"/>
              </p:ext>
            </p:extLst>
          </p:nvPr>
        </p:nvGraphicFramePr>
        <p:xfrm>
          <a:off x="827584" y="4221088"/>
          <a:ext cx="7740000" cy="370840"/>
        </p:xfrm>
        <a:graphic>
          <a:graphicData uri="http://schemas.openxmlformats.org/drawingml/2006/table">
            <a:tbl>
              <a:tblPr firstRow="1" bandRow="1">
                <a:tableStyleId>{5C22544A-7EE6-4342-B048-85BDC9FD1C3A}</a:tableStyleId>
              </a:tblPr>
              <a:tblGrid>
                <a:gridCol w="6738618">
                  <a:extLst>
                    <a:ext uri="{9D8B030D-6E8A-4147-A177-3AD203B41FA5}">
                      <a16:colId xmlns:a16="http://schemas.microsoft.com/office/drawing/2014/main" val="4097070187"/>
                    </a:ext>
                  </a:extLst>
                </a:gridCol>
                <a:gridCol w="1001382">
                  <a:extLst>
                    <a:ext uri="{9D8B030D-6E8A-4147-A177-3AD203B41FA5}">
                      <a16:colId xmlns:a16="http://schemas.microsoft.com/office/drawing/2014/main" val="358645794"/>
                    </a:ext>
                  </a:extLst>
                </a:gridCol>
              </a:tblGrid>
              <a:tr h="370840">
                <a:tc>
                  <a:txBody>
                    <a:bodyPr/>
                    <a:lstStyle/>
                    <a:p>
                      <a:r>
                        <a:rPr lang="it-IT" sz="1700" dirty="0">
                          <a:solidFill>
                            <a:schemeClr val="tx1"/>
                          </a:solidFill>
                          <a:latin typeface="Arial" panose="020B0604020202020204" pitchFamily="34" charset="0"/>
                          <a:cs typeface="Arial" panose="020B0604020202020204" pitchFamily="34" charset="0"/>
                        </a:rPr>
                        <a:t>Emissioni di CO2 per l’abitazione:           </a:t>
                      </a:r>
                      <a:r>
                        <a:rPr lang="it-IT" sz="1700" dirty="0" smtClean="0">
                          <a:solidFill>
                            <a:schemeClr val="tx1"/>
                          </a:solidFill>
                          <a:latin typeface="Arial" panose="020B0604020202020204" pitchFamily="34" charset="0"/>
                          <a:cs typeface="Arial" panose="020B0604020202020204" pitchFamily="34" charset="0"/>
                        </a:rPr>
                        <a:t>…………</a:t>
                      </a:r>
                      <a:r>
                        <a:rPr lang="it-IT" sz="1700" baseline="0" dirty="0" smtClean="0">
                          <a:solidFill>
                            <a:schemeClr val="tx1"/>
                          </a:solidFill>
                          <a:latin typeface="Arial" panose="020B0604020202020204" pitchFamily="34" charset="0"/>
                          <a:cs typeface="Arial" panose="020B0604020202020204" pitchFamily="34" charset="0"/>
                        </a:rPr>
                        <a:t> kgCO2/anno</a:t>
                      </a:r>
                      <a:endParaRPr lang="it-IT" sz="170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AC6"/>
                    </a:solidFill>
                  </a:tcPr>
                </a:tc>
                <a:tc>
                  <a:txBody>
                    <a:bodyPr/>
                    <a:lstStyle/>
                    <a:p>
                      <a:endParaRPr lang="it-IT" sz="1700" dirty="0">
                        <a:solidFill>
                          <a:schemeClr val="tx1"/>
                        </a:solidFill>
                        <a:latin typeface="Arial" panose="020B0604020202020204" pitchFamily="34" charset="0"/>
                        <a:cs typeface="Arial" panose="020B0604020202020204" pitchFamily="34"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AC6"/>
                    </a:solidFill>
                  </a:tcPr>
                </a:tc>
                <a:extLst>
                  <a:ext uri="{0D108BD9-81ED-4DB2-BD59-A6C34878D82A}">
                    <a16:rowId xmlns:a16="http://schemas.microsoft.com/office/drawing/2014/main" val="3447967644"/>
                  </a:ext>
                </a:extLst>
              </a:tr>
            </a:tbl>
          </a:graphicData>
        </a:graphic>
      </p:graphicFrame>
      <p:sp>
        <p:nvSpPr>
          <p:cNvPr id="6" name="Rettangolo 5"/>
          <p:cNvSpPr/>
          <p:nvPr/>
        </p:nvSpPr>
        <p:spPr>
          <a:xfrm>
            <a:off x="0" y="692696"/>
            <a:ext cx="9144000" cy="3231654"/>
          </a:xfrm>
          <a:prstGeom prst="rect">
            <a:avLst/>
          </a:prstGeom>
        </p:spPr>
        <p:txBody>
          <a:bodyPr wrap="square">
            <a:spAutoFit/>
          </a:bodyPr>
          <a:lstStyle/>
          <a:p>
            <a:pPr marL="285750" indent="-285750" algn="just">
              <a:buFont typeface="Arial" panose="020B0604020202020204" pitchFamily="34" charset="0"/>
              <a:buChar char="•"/>
              <a:defRPr/>
            </a:pPr>
            <a:r>
              <a:rPr lang="it-IT" sz="1700" kern="50" dirty="0">
                <a:ea typeface="SimSun" panose="02010600030101010101" pitchFamily="2" charset="-122"/>
              </a:rPr>
              <a:t>Dopo aver risposto a tutte le domande, il calcolatore determina le emissioni di CO2 per la nostra </a:t>
            </a:r>
            <a:r>
              <a:rPr lang="it-IT" sz="1700" kern="50" dirty="0" smtClean="0">
                <a:ea typeface="SimSun" panose="02010600030101010101" pitchFamily="2" charset="-122"/>
              </a:rPr>
              <a:t>abitazione e li divide per il numero di persone presenti nell’abitazione per calcolare l’impronta carbonica pro capite.</a:t>
            </a:r>
            <a:endParaRPr lang="it-IT" sz="1700" kern="50" dirty="0">
              <a:ea typeface="SimSun" panose="02010600030101010101" pitchFamily="2" charset="-122"/>
            </a:endParaRPr>
          </a:p>
          <a:p>
            <a:pPr marL="285750" indent="-285750" algn="just">
              <a:buFont typeface="Arial" panose="020B0604020202020204" pitchFamily="34" charset="0"/>
              <a:buChar char="•"/>
              <a:defRPr/>
            </a:pPr>
            <a:r>
              <a:rPr lang="it-IT" sz="1700" kern="50" dirty="0">
                <a:ea typeface="SimSun" panose="02010600030101010101" pitchFamily="2" charset="-122"/>
              </a:rPr>
              <a:t>Il calcolo viene effettuato moltiplicando i vari consumi per i corrispondenti fattori di emissione illustrati nella tabella dei fattori di emissione. </a:t>
            </a:r>
          </a:p>
          <a:p>
            <a:pPr marL="285750" indent="-285750" algn="just">
              <a:buFont typeface="Arial" panose="020B0604020202020204" pitchFamily="34" charset="0"/>
              <a:buChar char="•"/>
              <a:defRPr/>
            </a:pPr>
            <a:r>
              <a:rPr lang="it-IT" sz="1700" kern="50" dirty="0">
                <a:ea typeface="SimSun" panose="02010600030101010101" pitchFamily="2" charset="-122"/>
              </a:rPr>
              <a:t>Nel caso dell’energia elettrica, se si ha </a:t>
            </a:r>
            <a:r>
              <a:rPr lang="it-IT" sz="1700" b="1" kern="50" dirty="0">
                <a:solidFill>
                  <a:srgbClr val="FF0000"/>
                </a:solidFill>
                <a:effectLst>
                  <a:outerShdw blurRad="38100" dist="38100" dir="2700000" algn="tl">
                    <a:srgbClr val="000000">
                      <a:alpha val="43137"/>
                    </a:srgbClr>
                  </a:outerShdw>
                </a:effectLst>
                <a:ea typeface="SimSun" panose="02010600030101010101" pitchFamily="2" charset="-122"/>
              </a:rPr>
              <a:t>un contratto al 100% rinnovabile </a:t>
            </a:r>
            <a:r>
              <a:rPr lang="it-IT" sz="1700" kern="50" dirty="0">
                <a:ea typeface="SimSun" panose="02010600030101010101" pitchFamily="2" charset="-122"/>
              </a:rPr>
              <a:t>le emissioni sono pari a zero. </a:t>
            </a:r>
          </a:p>
          <a:p>
            <a:pPr marL="285750" indent="-285750" algn="just">
              <a:buFont typeface="Arial" panose="020B0604020202020204" pitchFamily="34" charset="0"/>
              <a:buChar char="•"/>
              <a:defRPr/>
            </a:pPr>
            <a:r>
              <a:rPr lang="it-IT" sz="1700" kern="50" dirty="0">
                <a:ea typeface="SimSun" panose="02010600030101010101" pitchFamily="2" charset="-122"/>
              </a:rPr>
              <a:t>Nel caso sia presente </a:t>
            </a:r>
            <a:r>
              <a:rPr lang="it-IT" sz="1700" b="1" kern="50" dirty="0">
                <a:solidFill>
                  <a:srgbClr val="FF0000"/>
                </a:solidFill>
                <a:effectLst>
                  <a:outerShdw blurRad="38100" dist="38100" dir="2700000" algn="tl">
                    <a:srgbClr val="000000">
                      <a:alpha val="43137"/>
                    </a:srgbClr>
                  </a:outerShdw>
                </a:effectLst>
                <a:ea typeface="SimSun" panose="02010600030101010101" pitchFamily="2" charset="-122"/>
              </a:rPr>
              <a:t>un impianto fotovoltaico </a:t>
            </a:r>
            <a:r>
              <a:rPr lang="it-IT" sz="1700" kern="50" dirty="0">
                <a:ea typeface="SimSun" panose="02010600030101010101" pitchFamily="2" charset="-122"/>
              </a:rPr>
              <a:t>l’energia elettrica consumata nell’anno e rilevata in bolletta sarà la differenza tra l’energia elettrica effettivamente consumata e l’energia elettrica prodotta dall’impianto. Tale energia va moltiplicata per il fattore di emissione illustrato nella tabella dei fattori di emissione solo nel caso in cui il contratto sia con un mix di fonti di energia.</a:t>
            </a:r>
          </a:p>
        </p:txBody>
      </p:sp>
      <p:pic>
        <p:nvPicPr>
          <p:cNvPr id="7" name="Immagine 6"/>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172918" y="4656994"/>
            <a:ext cx="2808312" cy="2156382"/>
          </a:xfrm>
          <a:prstGeom prst="rect">
            <a:avLst/>
          </a:prstGeom>
        </p:spPr>
      </p:pic>
      <p:pic>
        <p:nvPicPr>
          <p:cNvPr id="8" name="Immagine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496" y="22632"/>
            <a:ext cx="600569" cy="598056"/>
          </a:xfrm>
          <a:prstGeom prst="rect">
            <a:avLst/>
          </a:prstGeom>
        </p:spPr>
      </p:pic>
    </p:spTree>
    <p:extLst>
      <p:ext uri="{BB962C8B-B14F-4D97-AF65-F5344CB8AC3E}">
        <p14:creationId xmlns:p14="http://schemas.microsoft.com/office/powerpoint/2010/main" val="22387652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899592" y="106785"/>
            <a:ext cx="7704658" cy="369332"/>
          </a:xfrm>
          <a:prstGeom prst="rect">
            <a:avLst/>
          </a:prstGeom>
          <a:solidFill>
            <a:schemeClr val="bg1">
              <a:lumMod val="95000"/>
            </a:schemeClr>
          </a:solidFill>
          <a:ln w="9525">
            <a:solidFill>
              <a:srgbClr val="FF0000"/>
            </a:solidFill>
            <a:miter lim="800000"/>
            <a:headEnd/>
            <a:tailEnd/>
          </a:ln>
          <a:effectLst>
            <a:outerShdw dist="107763" dir="2700000" algn="ctr" rotWithShape="0">
              <a:srgbClr val="FF0000"/>
            </a:outerShdw>
          </a:effectLst>
        </p:spPr>
        <p:txBody>
          <a:bodyPr wrap="square">
            <a:spAutoFit/>
          </a:bodyPr>
          <a:lstStyle/>
          <a:p>
            <a:pPr algn="ctr" eaLnBrk="1" fontAlgn="auto" hangingPunct="1">
              <a:spcBef>
                <a:spcPts val="0"/>
              </a:spcBef>
              <a:spcAft>
                <a:spcPts val="0"/>
              </a:spcAft>
              <a:defRPr/>
            </a:pPr>
            <a:r>
              <a:rPr lang="it-IT" b="1" i="1" dirty="0">
                <a:latin typeface="Arial" charset="0"/>
                <a:cs typeface="+mn-cs"/>
              </a:rPr>
              <a:t>Come possiamo ridurre le emissioni della nostra abitazione?</a:t>
            </a:r>
            <a:endParaRPr lang="it-IT" b="1" dirty="0">
              <a:latin typeface="Arial" charset="0"/>
              <a:cs typeface="+mn-cs"/>
            </a:endParaRPr>
          </a:p>
        </p:txBody>
      </p:sp>
      <p:sp>
        <p:nvSpPr>
          <p:cNvPr id="4" name="Segnaposto numero diapositiva 3"/>
          <p:cNvSpPr txBox="1">
            <a:spLocks/>
          </p:cNvSpPr>
          <p:nvPr/>
        </p:nvSpPr>
        <p:spPr bwMode="auto">
          <a:xfrm>
            <a:off x="7010400" y="111547"/>
            <a:ext cx="2133600" cy="365125"/>
          </a:xfrm>
          <a:prstGeom prst="rect">
            <a:avLst/>
          </a:prstGeom>
          <a:noFill/>
          <a:ln w="9525">
            <a:noFill/>
            <a:miter lim="800000"/>
            <a:headEnd/>
            <a:tailEnd/>
          </a:ln>
        </p:spPr>
        <p:txBody>
          <a:bodyPr anchor="ctr"/>
          <a:lstStyle/>
          <a:p>
            <a:pPr algn="r" eaLnBrk="1" hangingPunct="1"/>
            <a:fld id="{5BB73F92-B833-44D6-A6E4-1043483ED71A}" type="slidenum">
              <a:rPr lang="it-IT" altLang="it-CH" sz="1200">
                <a:solidFill>
                  <a:srgbClr val="898989"/>
                </a:solidFill>
                <a:latin typeface="Calibri" pitchFamily="34" charset="0"/>
              </a:rPr>
              <a:pPr algn="r" eaLnBrk="1" hangingPunct="1"/>
              <a:t>32</a:t>
            </a:fld>
            <a:endParaRPr lang="it-IT" altLang="it-CH" sz="1200" dirty="0">
              <a:solidFill>
                <a:srgbClr val="898989"/>
              </a:solidFill>
              <a:latin typeface="Calibri" pitchFamily="34" charset="0"/>
            </a:endParaRPr>
          </a:p>
        </p:txBody>
      </p:sp>
      <p:pic>
        <p:nvPicPr>
          <p:cNvPr id="6" name="Immagin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421336" y="2276872"/>
            <a:ext cx="2722664" cy="1551764"/>
          </a:xfrm>
          <a:prstGeom prst="rect">
            <a:avLst/>
          </a:prstGeom>
        </p:spPr>
      </p:pic>
      <p:pic>
        <p:nvPicPr>
          <p:cNvPr id="8" name="Immagine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570262" y="5484820"/>
            <a:ext cx="2549100" cy="1328556"/>
          </a:xfrm>
          <a:prstGeom prst="rect">
            <a:avLst/>
          </a:prstGeom>
        </p:spPr>
      </p:pic>
      <p:pic>
        <p:nvPicPr>
          <p:cNvPr id="9" name="Immagine 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803099" y="591008"/>
            <a:ext cx="2176501" cy="1940808"/>
          </a:xfrm>
          <a:prstGeom prst="rect">
            <a:avLst/>
          </a:prstGeom>
        </p:spPr>
      </p:pic>
      <p:pic>
        <p:nvPicPr>
          <p:cNvPr id="10" name="Immagine 9"/>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78123" y="3798425"/>
            <a:ext cx="1804800" cy="1773939"/>
          </a:xfrm>
          <a:prstGeom prst="rect">
            <a:avLst/>
          </a:prstGeom>
        </p:spPr>
      </p:pic>
      <p:sp>
        <p:nvSpPr>
          <p:cNvPr id="7" name="Rettangolo 6"/>
          <p:cNvSpPr/>
          <p:nvPr/>
        </p:nvSpPr>
        <p:spPr>
          <a:xfrm>
            <a:off x="0" y="620687"/>
            <a:ext cx="6570262" cy="5847755"/>
          </a:xfrm>
          <a:prstGeom prst="rect">
            <a:avLst/>
          </a:prstGeom>
        </p:spPr>
        <p:txBody>
          <a:bodyPr wrap="square">
            <a:spAutoFit/>
          </a:bodyPr>
          <a:lstStyle/>
          <a:p>
            <a:pPr algn="just"/>
            <a:r>
              <a:rPr lang="it-IT" sz="1700" dirty="0"/>
              <a:t>Per ridurre i consumi si possono adottare le seguenti azioni:</a:t>
            </a:r>
          </a:p>
          <a:p>
            <a:pPr marL="285750" indent="-285750" algn="just">
              <a:buFont typeface="Arial" panose="020B0604020202020204" pitchFamily="34" charset="0"/>
              <a:buChar char="•"/>
            </a:pPr>
            <a:r>
              <a:rPr lang="it-IT" sz="1700" dirty="0"/>
              <a:t>migliorare </a:t>
            </a:r>
            <a:r>
              <a:rPr lang="it-IT" sz="1700" b="1" dirty="0">
                <a:solidFill>
                  <a:srgbClr val="FF0000"/>
                </a:solidFill>
                <a:effectLst>
                  <a:outerShdw blurRad="38100" dist="38100" dir="2700000" algn="tl">
                    <a:srgbClr val="000000">
                      <a:alpha val="43137"/>
                    </a:srgbClr>
                  </a:outerShdw>
                </a:effectLst>
              </a:rPr>
              <a:t>l’isolamento termico </a:t>
            </a:r>
            <a:r>
              <a:rPr lang="it-IT" sz="1700" dirty="0"/>
              <a:t>con lavori che godono di notevoli benefici fiscali (ecobonus 110% o detrazioni fiscali al 65% in 10 anni o scontati della stessa percentuale grazie alla possibilità dello “sconto in fattura”, ovvero scontando la detrazione direttamente dalla fattura del fornitore);</a:t>
            </a:r>
          </a:p>
          <a:p>
            <a:pPr marL="285750" indent="-285750" algn="just">
              <a:buFont typeface="Arial" panose="020B0604020202020204" pitchFamily="34" charset="0"/>
              <a:buChar char="•"/>
            </a:pPr>
            <a:r>
              <a:rPr lang="it-IT" sz="1700" dirty="0"/>
              <a:t>adottare sistemi di riscaldamento a basso impatto ambientale come le </a:t>
            </a:r>
            <a:r>
              <a:rPr lang="it-IT" sz="1700" b="1" dirty="0">
                <a:solidFill>
                  <a:srgbClr val="FF0000"/>
                </a:solidFill>
                <a:effectLst>
                  <a:outerShdw blurRad="38100" dist="38100" dir="2700000" algn="tl">
                    <a:srgbClr val="000000">
                      <a:alpha val="43137"/>
                    </a:srgbClr>
                  </a:outerShdw>
                </a:effectLst>
              </a:rPr>
              <a:t>pompe di calore</a:t>
            </a:r>
            <a:r>
              <a:rPr lang="it-IT" sz="1700" dirty="0"/>
              <a:t> alimentate ad energia elettrica;</a:t>
            </a:r>
          </a:p>
          <a:p>
            <a:pPr marL="285750" indent="-285750" algn="just">
              <a:buFont typeface="Arial" panose="020B0604020202020204" pitchFamily="34" charset="0"/>
              <a:buChar char="•"/>
            </a:pPr>
            <a:r>
              <a:rPr lang="it-IT" sz="1700" dirty="0"/>
              <a:t>produrre energia elettrica con un </a:t>
            </a:r>
            <a:r>
              <a:rPr lang="it-IT" sz="1700" b="1" dirty="0">
                <a:solidFill>
                  <a:srgbClr val="FF0000"/>
                </a:solidFill>
                <a:effectLst>
                  <a:outerShdw blurRad="38100" dist="38100" dir="2700000" algn="tl">
                    <a:srgbClr val="000000">
                      <a:alpha val="43137"/>
                    </a:srgbClr>
                  </a:outerShdw>
                </a:effectLst>
              </a:rPr>
              <a:t>impianto fotovoltaico </a:t>
            </a:r>
            <a:r>
              <a:rPr lang="it-IT" sz="1700" dirty="0"/>
              <a:t>abbinandolo ad un sistema di accumulo (batteria) per utilizzare in casa tutta l’energia prodotta dall’impianto; </a:t>
            </a:r>
          </a:p>
          <a:p>
            <a:pPr marL="285750" indent="-285750" algn="just">
              <a:buFont typeface="Arial" panose="020B0604020202020204" pitchFamily="34" charset="0"/>
              <a:buChar char="•"/>
            </a:pPr>
            <a:r>
              <a:rPr lang="it-IT" sz="1700" dirty="0"/>
              <a:t>produrre energia termica con un </a:t>
            </a:r>
            <a:r>
              <a:rPr lang="it-IT" sz="1700" b="1" dirty="0">
                <a:solidFill>
                  <a:srgbClr val="FF0000"/>
                </a:solidFill>
                <a:effectLst>
                  <a:outerShdw blurRad="38100" dist="38100" dir="2700000" algn="tl">
                    <a:srgbClr val="000000">
                      <a:alpha val="43137"/>
                    </a:srgbClr>
                  </a:outerShdw>
                </a:effectLst>
              </a:rPr>
              <a:t>impianto a pannelli solari</a:t>
            </a:r>
            <a:r>
              <a:rPr lang="it-IT" sz="1700" dirty="0"/>
              <a:t>;</a:t>
            </a:r>
          </a:p>
          <a:p>
            <a:pPr marL="285750" indent="-285750" algn="just">
              <a:buClr>
                <a:schemeClr val="tx1"/>
              </a:buClr>
              <a:buFont typeface="Arial" panose="020B0604020202020204" pitchFamily="34" charset="0"/>
              <a:buChar char="•"/>
            </a:pPr>
            <a:r>
              <a:rPr lang="it-IT" sz="1700" b="1" dirty="0">
                <a:solidFill>
                  <a:srgbClr val="FF0000"/>
                </a:solidFill>
                <a:effectLst>
                  <a:outerShdw blurRad="38100" dist="38100" dir="2700000" algn="tl">
                    <a:srgbClr val="000000">
                      <a:alpha val="43137"/>
                    </a:srgbClr>
                  </a:outerShdw>
                </a:effectLst>
              </a:rPr>
              <a:t>acquistare energia da sole fonti rinnovabili: </a:t>
            </a:r>
            <a:r>
              <a:rPr lang="it-IT" sz="1700" dirty="0"/>
              <a:t>è possibile scegliere un venditore di energia elettrica da sole fonti rinnovabili a tariffe. Esempio: contratti proposti dall’associazione CO-Energia (</a:t>
            </a:r>
            <a:r>
              <a:rPr lang="it-IT" sz="1700" dirty="0">
                <a:hlinkClick r:id="rId6"/>
              </a:rPr>
              <a:t>www.co-energia.org</a:t>
            </a:r>
            <a:r>
              <a:rPr lang="it-IT" sz="1700" dirty="0"/>
              <a:t> );</a:t>
            </a:r>
          </a:p>
          <a:p>
            <a:pPr marL="285750" indent="-285750" algn="just">
              <a:buFont typeface="Arial" panose="020B0604020202020204" pitchFamily="34" charset="0"/>
              <a:buChar char="•"/>
            </a:pPr>
            <a:r>
              <a:rPr lang="it-IT" sz="1700" dirty="0"/>
              <a:t>far parte di una </a:t>
            </a:r>
            <a:r>
              <a:rPr lang="it-IT" sz="1700" b="1" dirty="0">
                <a:solidFill>
                  <a:srgbClr val="FF0000"/>
                </a:solidFill>
                <a:effectLst>
                  <a:outerShdw blurRad="38100" dist="38100" dir="2700000" algn="tl">
                    <a:srgbClr val="000000">
                      <a:alpha val="43137"/>
                    </a:srgbClr>
                  </a:outerShdw>
                </a:effectLst>
              </a:rPr>
              <a:t>Comunità </a:t>
            </a:r>
            <a:r>
              <a:rPr lang="it-IT" sz="1700" b="1" dirty="0" smtClean="0">
                <a:solidFill>
                  <a:srgbClr val="FF0000"/>
                </a:solidFill>
                <a:effectLst>
                  <a:outerShdw blurRad="38100" dist="38100" dir="2700000" algn="tl">
                    <a:srgbClr val="000000">
                      <a:alpha val="43137"/>
                    </a:srgbClr>
                  </a:outerShdw>
                </a:effectLst>
              </a:rPr>
              <a:t>Energetica Rinnovabile </a:t>
            </a:r>
            <a:r>
              <a:rPr lang="it-IT" sz="1700" dirty="0"/>
              <a:t>composta da più soggetti che autoproducono ed autoconsumano energia elettrica da impianti rinnovabili condivisi;</a:t>
            </a:r>
          </a:p>
          <a:p>
            <a:pPr marL="285750" indent="-285750" algn="just">
              <a:buFont typeface="Arial" panose="020B0604020202020204" pitchFamily="34" charset="0"/>
              <a:buChar char="•"/>
            </a:pPr>
            <a:r>
              <a:rPr lang="it-IT" sz="1700" dirty="0"/>
              <a:t>per la Pubblica Amministrazione: </a:t>
            </a:r>
            <a:r>
              <a:rPr lang="it-IT" sz="1700" b="1" dirty="0">
                <a:solidFill>
                  <a:srgbClr val="FF0000"/>
                </a:solidFill>
                <a:effectLst>
                  <a:outerShdw blurRad="38100" dist="38100" dir="2700000" algn="tl">
                    <a:srgbClr val="000000">
                      <a:alpha val="43137"/>
                    </a:srgbClr>
                  </a:outerShdw>
                </a:effectLst>
              </a:rPr>
              <a:t>predisporre regolamenti </a:t>
            </a:r>
            <a:r>
              <a:rPr lang="it-IT" sz="1700" dirty="0"/>
              <a:t>affinché le nuove abitazioni siano dotate di almeno un impianto per produrre energia da fonte rinnovabile.</a:t>
            </a:r>
          </a:p>
        </p:txBody>
      </p:sp>
      <p:pic>
        <p:nvPicPr>
          <p:cNvPr id="11" name="Immagine 10"/>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5496" y="22632"/>
            <a:ext cx="600569" cy="598056"/>
          </a:xfrm>
          <a:prstGeom prst="rect">
            <a:avLst/>
          </a:prstGeom>
        </p:spPr>
      </p:pic>
    </p:spTree>
    <p:extLst>
      <p:ext uri="{BB962C8B-B14F-4D97-AF65-F5344CB8AC3E}">
        <p14:creationId xmlns:p14="http://schemas.microsoft.com/office/powerpoint/2010/main" val="16478586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1258888" y="106785"/>
            <a:ext cx="7345362" cy="369887"/>
          </a:xfrm>
          <a:prstGeom prst="rect">
            <a:avLst/>
          </a:prstGeom>
          <a:solidFill>
            <a:schemeClr val="bg1">
              <a:lumMod val="95000"/>
            </a:schemeClr>
          </a:solidFill>
          <a:ln w="9525">
            <a:solidFill>
              <a:srgbClr val="FF0000"/>
            </a:solidFill>
            <a:miter lim="800000"/>
            <a:headEnd/>
            <a:tailEnd/>
          </a:ln>
          <a:effectLst>
            <a:outerShdw dist="107763" dir="2700000" algn="ctr" rotWithShape="0">
              <a:srgbClr val="FF0000"/>
            </a:outerShdw>
          </a:effectLst>
        </p:spPr>
        <p:txBody>
          <a:bodyPr>
            <a:spAutoFit/>
          </a:bodyPr>
          <a:lstStyle/>
          <a:p>
            <a:pPr algn="ctr" eaLnBrk="1" fontAlgn="auto" hangingPunct="1">
              <a:spcBef>
                <a:spcPts val="0"/>
              </a:spcBef>
              <a:spcAft>
                <a:spcPts val="0"/>
              </a:spcAft>
              <a:defRPr/>
            </a:pPr>
            <a:r>
              <a:rPr lang="it-IT" b="1" i="1" dirty="0">
                <a:latin typeface="Arial" charset="0"/>
                <a:cs typeface="+mn-cs"/>
              </a:rPr>
              <a:t>Come contribuiscono gli altri </a:t>
            </a:r>
            <a:r>
              <a:rPr lang="it-IT" b="1" i="1" dirty="0" smtClean="0">
                <a:latin typeface="Arial" charset="0"/>
                <a:cs typeface="+mn-cs"/>
              </a:rPr>
              <a:t>consumi sull’impronta carbonica? </a:t>
            </a:r>
            <a:endParaRPr lang="it-IT" b="1" dirty="0">
              <a:latin typeface="Arial" charset="0"/>
              <a:cs typeface="+mn-cs"/>
            </a:endParaRPr>
          </a:p>
        </p:txBody>
      </p:sp>
      <p:sp>
        <p:nvSpPr>
          <p:cNvPr id="4" name="Segnaposto numero diapositiva 3"/>
          <p:cNvSpPr txBox="1">
            <a:spLocks/>
          </p:cNvSpPr>
          <p:nvPr/>
        </p:nvSpPr>
        <p:spPr bwMode="auto">
          <a:xfrm>
            <a:off x="7010400" y="111547"/>
            <a:ext cx="2133600" cy="365125"/>
          </a:xfrm>
          <a:prstGeom prst="rect">
            <a:avLst/>
          </a:prstGeom>
          <a:noFill/>
          <a:ln w="9525">
            <a:noFill/>
            <a:miter lim="800000"/>
            <a:headEnd/>
            <a:tailEnd/>
          </a:ln>
        </p:spPr>
        <p:txBody>
          <a:bodyPr anchor="ctr"/>
          <a:lstStyle/>
          <a:p>
            <a:pPr algn="r" eaLnBrk="1" hangingPunct="1"/>
            <a:fld id="{5BB73F92-B833-44D6-A6E4-1043483ED71A}" type="slidenum">
              <a:rPr lang="it-IT" altLang="it-CH" sz="1200">
                <a:solidFill>
                  <a:srgbClr val="898989"/>
                </a:solidFill>
                <a:latin typeface="Calibri" pitchFamily="34" charset="0"/>
              </a:rPr>
              <a:pPr algn="r" eaLnBrk="1" hangingPunct="1"/>
              <a:t>33</a:t>
            </a:fld>
            <a:endParaRPr lang="it-IT" altLang="it-CH" sz="1200" dirty="0">
              <a:solidFill>
                <a:srgbClr val="898989"/>
              </a:solidFill>
              <a:latin typeface="Calibri" pitchFamily="34" charset="0"/>
            </a:endParaRPr>
          </a:p>
        </p:txBody>
      </p:sp>
      <p:sp>
        <p:nvSpPr>
          <p:cNvPr id="5" name="Rettangolo 4"/>
          <p:cNvSpPr/>
          <p:nvPr/>
        </p:nvSpPr>
        <p:spPr>
          <a:xfrm>
            <a:off x="0" y="682238"/>
            <a:ext cx="9108504" cy="1661993"/>
          </a:xfrm>
          <a:prstGeom prst="rect">
            <a:avLst/>
          </a:prstGeom>
        </p:spPr>
        <p:txBody>
          <a:bodyPr wrap="square">
            <a:spAutoFit/>
          </a:bodyPr>
          <a:lstStyle/>
          <a:p>
            <a:pPr algn="just"/>
            <a:r>
              <a:rPr lang="it-IT" sz="1700" kern="50" dirty="0">
                <a:ea typeface="SimSun" panose="02010600030101010101" pitchFamily="2" charset="-122"/>
              </a:rPr>
              <a:t>Come indicato nella composizione media dell’impronta carbonica di un individuo, gli altri consumi, oltre al cibo, la mobilità e l’abitazione, sono responsabili del </a:t>
            </a:r>
            <a:r>
              <a:rPr lang="it-IT" sz="1700" b="1" kern="50" dirty="0">
                <a:solidFill>
                  <a:srgbClr val="FF0000"/>
                </a:solidFill>
                <a:effectLst>
                  <a:outerShdw blurRad="38100" dist="38100" dir="2700000" algn="tl">
                    <a:srgbClr val="000000">
                      <a:alpha val="43137"/>
                    </a:srgbClr>
                  </a:outerShdw>
                </a:effectLst>
                <a:ea typeface="SimSun" panose="02010600030101010101" pitchFamily="2" charset="-122"/>
              </a:rPr>
              <a:t>15 % </a:t>
            </a:r>
            <a:r>
              <a:rPr lang="it-IT" sz="1700" kern="50" dirty="0">
                <a:ea typeface="SimSun" panose="02010600030101010101" pitchFamily="2" charset="-122"/>
              </a:rPr>
              <a:t>delle emissioni di gas serra.</a:t>
            </a:r>
          </a:p>
          <a:p>
            <a:pPr algn="just"/>
            <a:r>
              <a:rPr lang="it-IT" sz="1700" dirty="0"/>
              <a:t>Pensiamo ad esempio agli </a:t>
            </a:r>
            <a:r>
              <a:rPr lang="it-IT" sz="1700" b="1" dirty="0">
                <a:solidFill>
                  <a:srgbClr val="FF0000"/>
                </a:solidFill>
                <a:effectLst>
                  <a:outerShdw blurRad="38100" dist="38100" dir="2700000" algn="tl">
                    <a:srgbClr val="000000">
                      <a:alpha val="43137"/>
                    </a:srgbClr>
                  </a:outerShdw>
                </a:effectLst>
              </a:rPr>
              <a:t>acquisti </a:t>
            </a:r>
            <a:r>
              <a:rPr lang="it-IT" sz="1700" dirty="0"/>
              <a:t>che facciamo per i beni di consumo come gli abiti, i cellulari, i PC; pensiamo alle modalità con cui acquistiamo i vari beni di consumo.</a:t>
            </a:r>
          </a:p>
          <a:p>
            <a:pPr algn="just"/>
            <a:r>
              <a:rPr lang="it-IT" sz="1700" dirty="0"/>
              <a:t>Pensiamo a come </a:t>
            </a:r>
            <a:r>
              <a:rPr lang="it-IT" sz="1700" b="1" dirty="0">
                <a:solidFill>
                  <a:srgbClr val="FF0000"/>
                </a:solidFill>
                <a:effectLst>
                  <a:outerShdw blurRad="38100" dist="38100" dir="2700000" algn="tl">
                    <a:srgbClr val="000000">
                      <a:alpha val="43137"/>
                    </a:srgbClr>
                  </a:outerShdw>
                </a:effectLst>
              </a:rPr>
              <a:t>gestiamo i nostri rifiuti</a:t>
            </a:r>
            <a:r>
              <a:rPr lang="it-IT" sz="1700" dirty="0"/>
              <a:t>.</a:t>
            </a:r>
          </a:p>
        </p:txBody>
      </p:sp>
      <p:pic>
        <p:nvPicPr>
          <p:cNvPr id="6" name="Immagin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073188" y="2708920"/>
            <a:ext cx="4962128" cy="3436274"/>
          </a:xfrm>
          <a:prstGeom prst="rect">
            <a:avLst/>
          </a:prstGeom>
        </p:spPr>
      </p:pic>
      <p:pic>
        <p:nvPicPr>
          <p:cNvPr id="7" name="Immagin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496" y="22632"/>
            <a:ext cx="600569" cy="598056"/>
          </a:xfrm>
          <a:prstGeom prst="rect">
            <a:avLst/>
          </a:prstGeom>
        </p:spPr>
      </p:pic>
    </p:spTree>
    <p:extLst>
      <p:ext uri="{BB962C8B-B14F-4D97-AF65-F5344CB8AC3E}">
        <p14:creationId xmlns:p14="http://schemas.microsoft.com/office/powerpoint/2010/main" val="18977739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3"/>
          <p:cNvSpPr txBox="1">
            <a:spLocks/>
          </p:cNvSpPr>
          <p:nvPr/>
        </p:nvSpPr>
        <p:spPr bwMode="auto">
          <a:xfrm>
            <a:off x="7010400" y="111547"/>
            <a:ext cx="2133600" cy="365125"/>
          </a:xfrm>
          <a:prstGeom prst="rect">
            <a:avLst/>
          </a:prstGeom>
          <a:noFill/>
          <a:ln w="9525">
            <a:noFill/>
            <a:miter lim="800000"/>
            <a:headEnd/>
            <a:tailEnd/>
          </a:ln>
        </p:spPr>
        <p:txBody>
          <a:bodyPr anchor="ctr"/>
          <a:lstStyle/>
          <a:p>
            <a:pPr algn="r" eaLnBrk="1" hangingPunct="1"/>
            <a:fld id="{5BB73F92-B833-44D6-A6E4-1043483ED71A}" type="slidenum">
              <a:rPr lang="it-IT" altLang="it-CH" sz="1200">
                <a:solidFill>
                  <a:srgbClr val="898989"/>
                </a:solidFill>
                <a:latin typeface="Calibri" pitchFamily="34" charset="0"/>
              </a:rPr>
              <a:pPr algn="r" eaLnBrk="1" hangingPunct="1"/>
              <a:t>34</a:t>
            </a:fld>
            <a:endParaRPr lang="it-IT" altLang="it-CH" sz="1200" dirty="0">
              <a:solidFill>
                <a:srgbClr val="898989"/>
              </a:solidFill>
              <a:latin typeface="Calibri" pitchFamily="34" charset="0"/>
            </a:endParaRPr>
          </a:p>
        </p:txBody>
      </p:sp>
      <p:graphicFrame>
        <p:nvGraphicFramePr>
          <p:cNvPr id="5" name="Tabella 4"/>
          <p:cNvGraphicFramePr>
            <a:graphicFrameLocks noGrp="1"/>
          </p:cNvGraphicFramePr>
          <p:nvPr>
            <p:extLst>
              <p:ext uri="{D42A27DB-BD31-4B8C-83A1-F6EECF244321}">
                <p14:modId xmlns:p14="http://schemas.microsoft.com/office/powerpoint/2010/main" val="1052287847"/>
              </p:ext>
            </p:extLst>
          </p:nvPr>
        </p:nvGraphicFramePr>
        <p:xfrm>
          <a:off x="539552" y="805656"/>
          <a:ext cx="4968552" cy="4927600"/>
        </p:xfrm>
        <a:graphic>
          <a:graphicData uri="http://schemas.openxmlformats.org/drawingml/2006/table">
            <a:tbl>
              <a:tblPr firstRow="1" bandRow="1">
                <a:tableStyleId>{5C22544A-7EE6-4342-B048-85BDC9FD1C3A}</a:tableStyleId>
              </a:tblPr>
              <a:tblGrid>
                <a:gridCol w="513554">
                  <a:extLst>
                    <a:ext uri="{9D8B030D-6E8A-4147-A177-3AD203B41FA5}">
                      <a16:colId xmlns:a16="http://schemas.microsoft.com/office/drawing/2014/main" val="2171417590"/>
                    </a:ext>
                  </a:extLst>
                </a:gridCol>
                <a:gridCol w="411230">
                  <a:extLst>
                    <a:ext uri="{9D8B030D-6E8A-4147-A177-3AD203B41FA5}">
                      <a16:colId xmlns:a16="http://schemas.microsoft.com/office/drawing/2014/main" val="2928950902"/>
                    </a:ext>
                  </a:extLst>
                </a:gridCol>
                <a:gridCol w="342692">
                  <a:extLst>
                    <a:ext uri="{9D8B030D-6E8A-4147-A177-3AD203B41FA5}">
                      <a16:colId xmlns:a16="http://schemas.microsoft.com/office/drawing/2014/main" val="4003014608"/>
                    </a:ext>
                  </a:extLst>
                </a:gridCol>
                <a:gridCol w="822461">
                  <a:extLst>
                    <a:ext uri="{9D8B030D-6E8A-4147-A177-3AD203B41FA5}">
                      <a16:colId xmlns:a16="http://schemas.microsoft.com/office/drawing/2014/main" val="1492289182"/>
                    </a:ext>
                  </a:extLst>
                </a:gridCol>
                <a:gridCol w="856731">
                  <a:extLst>
                    <a:ext uri="{9D8B030D-6E8A-4147-A177-3AD203B41FA5}">
                      <a16:colId xmlns:a16="http://schemas.microsoft.com/office/drawing/2014/main" val="61150768"/>
                    </a:ext>
                  </a:extLst>
                </a:gridCol>
                <a:gridCol w="993807">
                  <a:extLst>
                    <a:ext uri="{9D8B030D-6E8A-4147-A177-3AD203B41FA5}">
                      <a16:colId xmlns:a16="http://schemas.microsoft.com/office/drawing/2014/main" val="2669515429"/>
                    </a:ext>
                  </a:extLst>
                </a:gridCol>
                <a:gridCol w="1028077">
                  <a:extLst>
                    <a:ext uri="{9D8B030D-6E8A-4147-A177-3AD203B41FA5}">
                      <a16:colId xmlns:a16="http://schemas.microsoft.com/office/drawing/2014/main" val="2975943739"/>
                    </a:ext>
                  </a:extLst>
                </a:gridCol>
              </a:tblGrid>
              <a:tr h="370840">
                <a:tc>
                  <a:txBody>
                    <a:bodyPr/>
                    <a:lstStyle/>
                    <a:p>
                      <a:r>
                        <a:rPr lang="it-IT" sz="1700" dirty="0" smtClean="0">
                          <a:solidFill>
                            <a:schemeClr val="tx1"/>
                          </a:solidFill>
                          <a:latin typeface="Arial" panose="020B0604020202020204" pitchFamily="34" charset="0"/>
                          <a:cs typeface="Arial" panose="020B0604020202020204" pitchFamily="34" charset="0"/>
                        </a:rPr>
                        <a:t>20)</a:t>
                      </a:r>
                      <a:endParaRPr lang="it-IT" sz="170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AC6"/>
                    </a:solidFill>
                  </a:tcPr>
                </a:tc>
                <a:tc gridSpan="6">
                  <a:txBody>
                    <a:bodyPr/>
                    <a:lstStyle/>
                    <a:p>
                      <a:r>
                        <a:rPr lang="it-IT" sz="1700" dirty="0">
                          <a:solidFill>
                            <a:schemeClr val="tx1"/>
                          </a:solidFill>
                          <a:latin typeface="Arial" panose="020B0604020202020204" pitchFamily="34" charset="0"/>
                          <a:cs typeface="Arial" panose="020B0604020202020204" pitchFamily="34" charset="0"/>
                        </a:rPr>
                        <a:t>Fai la raccolta differenziata?</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AC6"/>
                    </a:solidFill>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3447967644"/>
                  </a:ext>
                </a:extLst>
              </a:tr>
              <a:tr h="370840">
                <a:tc>
                  <a:txBody>
                    <a:bodyPr/>
                    <a:lstStyle/>
                    <a:p>
                      <a:endParaRPr lang="it-IT" sz="170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sz="1700" dirty="0">
                          <a:solidFill>
                            <a:schemeClr val="tx1"/>
                          </a:solidFill>
                          <a:latin typeface="Arial" panose="020B0604020202020204" pitchFamily="34" charset="0"/>
                          <a:cs typeface="Arial" panose="020B0604020202020204" pitchFamily="34" charset="0"/>
                        </a:rPr>
                        <a:t>a)</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5">
                  <a:txBody>
                    <a:bodyPr/>
                    <a:lstStyle/>
                    <a:p>
                      <a:r>
                        <a:rPr lang="it-IT" sz="1700" dirty="0">
                          <a:solidFill>
                            <a:schemeClr val="tx1"/>
                          </a:solidFill>
                          <a:latin typeface="Arial" panose="020B0604020202020204" pitchFamily="34" charset="0"/>
                          <a:cs typeface="Arial" panose="020B0604020202020204" pitchFamily="34" charset="0"/>
                        </a:rPr>
                        <a:t>Carta:                       </a:t>
                      </a:r>
                      <a:r>
                        <a:rPr lang="it-IT" sz="1700" dirty="0">
                          <a:solidFill>
                            <a:schemeClr val="tx1"/>
                          </a:solidFill>
                          <a:latin typeface="Arial" panose="020B0604020202020204" pitchFamily="34" charset="0"/>
                          <a:cs typeface="Arial" panose="020B0604020202020204" pitchFamily="34" charset="0"/>
                          <a:sym typeface="Wingdings" panose="05000000000000000000" pitchFamily="2" charset="2"/>
                        </a:rPr>
                        <a:t> Sì  No  </a:t>
                      </a:r>
                      <a:endParaRPr lang="it-IT" sz="1700" dirty="0">
                        <a:solidFill>
                          <a:schemeClr val="tx1"/>
                        </a:solidFill>
                        <a:latin typeface="Arial" panose="020B0604020202020204" pitchFamily="34" charset="0"/>
                        <a:cs typeface="Arial" panose="020B0604020202020204" pitchFamily="34"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3761122202"/>
                  </a:ext>
                </a:extLst>
              </a:tr>
              <a:tr h="370840">
                <a:tc>
                  <a:txBody>
                    <a:bodyPr/>
                    <a:lstStyle/>
                    <a:p>
                      <a:endParaRPr lang="it-IT" sz="170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sz="1700" dirty="0">
                          <a:solidFill>
                            <a:schemeClr val="tx1"/>
                          </a:solidFill>
                          <a:latin typeface="Arial" panose="020B0604020202020204" pitchFamily="34" charset="0"/>
                          <a:cs typeface="Arial" panose="020B0604020202020204" pitchFamily="34" charset="0"/>
                        </a:rPr>
                        <a:t>b)</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5">
                  <a:txBody>
                    <a:bodyPr/>
                    <a:lstStyle/>
                    <a:p>
                      <a:r>
                        <a:rPr lang="it-IT" sz="1700" dirty="0">
                          <a:solidFill>
                            <a:schemeClr val="tx1"/>
                          </a:solidFill>
                          <a:latin typeface="Arial" panose="020B0604020202020204" pitchFamily="34" charset="0"/>
                          <a:cs typeface="Arial" panose="020B0604020202020204" pitchFamily="34" charset="0"/>
                        </a:rPr>
                        <a:t>Plastica:                   </a:t>
                      </a:r>
                      <a:r>
                        <a:rPr lang="it-IT" sz="1700" dirty="0">
                          <a:solidFill>
                            <a:schemeClr val="tx1"/>
                          </a:solidFill>
                          <a:latin typeface="Arial" panose="020B0604020202020204" pitchFamily="34" charset="0"/>
                          <a:cs typeface="Arial" panose="020B0604020202020204" pitchFamily="34" charset="0"/>
                          <a:sym typeface="Wingdings" panose="05000000000000000000" pitchFamily="2" charset="2"/>
                        </a:rPr>
                        <a:t> Sì  No  </a:t>
                      </a:r>
                      <a:endParaRPr lang="it-IT" sz="1700" dirty="0">
                        <a:solidFill>
                          <a:schemeClr val="tx1"/>
                        </a:solidFill>
                        <a:latin typeface="Arial" panose="020B0604020202020204" pitchFamily="34" charset="0"/>
                        <a:cs typeface="Arial" panose="020B0604020202020204" pitchFamily="34"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804849298"/>
                  </a:ext>
                </a:extLst>
              </a:tr>
              <a:tr h="370840">
                <a:tc>
                  <a:txBody>
                    <a:bodyPr/>
                    <a:lstStyle/>
                    <a:p>
                      <a:endParaRPr lang="it-IT" sz="170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sz="1700" dirty="0">
                          <a:solidFill>
                            <a:schemeClr val="tx1"/>
                          </a:solidFill>
                          <a:latin typeface="Arial" panose="020B0604020202020204" pitchFamily="34" charset="0"/>
                          <a:cs typeface="Arial" panose="020B0604020202020204" pitchFamily="34" charset="0"/>
                        </a:rPr>
                        <a:t>c)</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5">
                  <a:txBody>
                    <a:bodyPr/>
                    <a:lstStyle/>
                    <a:p>
                      <a:r>
                        <a:rPr lang="it-IT" sz="1700" dirty="0">
                          <a:solidFill>
                            <a:schemeClr val="tx1"/>
                          </a:solidFill>
                          <a:latin typeface="Arial" panose="020B0604020202020204" pitchFamily="34" charset="0"/>
                          <a:cs typeface="Arial" panose="020B0604020202020204" pitchFamily="34" charset="0"/>
                        </a:rPr>
                        <a:t>Vetro:                       </a:t>
                      </a:r>
                      <a:r>
                        <a:rPr lang="it-IT" sz="1700" dirty="0">
                          <a:solidFill>
                            <a:schemeClr val="tx1"/>
                          </a:solidFill>
                          <a:latin typeface="Arial" panose="020B0604020202020204" pitchFamily="34" charset="0"/>
                          <a:cs typeface="Arial" panose="020B0604020202020204" pitchFamily="34" charset="0"/>
                          <a:sym typeface="Wingdings" panose="05000000000000000000" pitchFamily="2" charset="2"/>
                        </a:rPr>
                        <a:t> Sì  No  </a:t>
                      </a:r>
                      <a:endParaRPr lang="it-IT" sz="1700" dirty="0">
                        <a:solidFill>
                          <a:schemeClr val="tx1"/>
                        </a:solidFill>
                        <a:latin typeface="Arial" panose="020B0604020202020204" pitchFamily="34" charset="0"/>
                        <a:cs typeface="Arial" panose="020B0604020202020204" pitchFamily="34"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95622978"/>
                  </a:ext>
                </a:extLst>
              </a:tr>
              <a:tr h="370840">
                <a:tc>
                  <a:txBody>
                    <a:bodyPr/>
                    <a:lstStyle/>
                    <a:p>
                      <a:endParaRPr lang="it-IT" sz="170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sz="1700" dirty="0">
                          <a:solidFill>
                            <a:schemeClr val="tx1"/>
                          </a:solidFill>
                          <a:latin typeface="Arial" panose="020B0604020202020204" pitchFamily="34" charset="0"/>
                          <a:cs typeface="Arial" panose="020B0604020202020204" pitchFamily="34" charset="0"/>
                        </a:rPr>
                        <a:t>d)</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5">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700" dirty="0">
                          <a:solidFill>
                            <a:schemeClr val="tx1"/>
                          </a:solidFill>
                          <a:latin typeface="Arial" panose="020B0604020202020204" pitchFamily="34" charset="0"/>
                          <a:cs typeface="Arial" panose="020B0604020202020204" pitchFamily="34" charset="0"/>
                        </a:rPr>
                        <a:t>Alluminio:                 </a:t>
                      </a:r>
                      <a:r>
                        <a:rPr lang="it-IT" sz="1700" dirty="0">
                          <a:solidFill>
                            <a:schemeClr val="tx1"/>
                          </a:solidFill>
                          <a:latin typeface="Arial" panose="020B0604020202020204" pitchFamily="34" charset="0"/>
                          <a:cs typeface="Arial" panose="020B0604020202020204" pitchFamily="34" charset="0"/>
                          <a:sym typeface="Wingdings" panose="05000000000000000000" pitchFamily="2" charset="2"/>
                        </a:rPr>
                        <a:t> Sì  No  </a:t>
                      </a:r>
                      <a:endParaRPr lang="it-IT" sz="1700" dirty="0">
                        <a:solidFill>
                          <a:schemeClr val="tx1"/>
                        </a:solidFill>
                        <a:latin typeface="Arial" panose="020B0604020202020204" pitchFamily="34" charset="0"/>
                        <a:cs typeface="Arial" panose="020B0604020202020204" pitchFamily="34"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1500554990"/>
                  </a:ext>
                </a:extLst>
              </a:tr>
              <a:tr h="370840">
                <a:tc>
                  <a:txBody>
                    <a:bodyPr/>
                    <a:lstStyle/>
                    <a:p>
                      <a:endParaRPr lang="it-IT" sz="170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sz="1700" dirty="0">
                          <a:solidFill>
                            <a:schemeClr val="tx1"/>
                          </a:solidFill>
                          <a:latin typeface="Arial" panose="020B0604020202020204" pitchFamily="34" charset="0"/>
                          <a:cs typeface="Arial" panose="020B0604020202020204" pitchFamily="34" charset="0"/>
                        </a:rPr>
                        <a:t>e)</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5">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700" dirty="0">
                          <a:solidFill>
                            <a:schemeClr val="tx1"/>
                          </a:solidFill>
                          <a:latin typeface="Arial" panose="020B0604020202020204" pitchFamily="34" charset="0"/>
                          <a:cs typeface="Arial" panose="020B0604020202020204" pitchFamily="34" charset="0"/>
                        </a:rPr>
                        <a:t>Organico/umido:      </a:t>
                      </a:r>
                      <a:r>
                        <a:rPr lang="it-IT" sz="1700" dirty="0">
                          <a:solidFill>
                            <a:schemeClr val="tx1"/>
                          </a:solidFill>
                          <a:latin typeface="Arial" panose="020B0604020202020204" pitchFamily="34" charset="0"/>
                          <a:cs typeface="Arial" panose="020B0604020202020204" pitchFamily="34" charset="0"/>
                          <a:sym typeface="Wingdings" panose="05000000000000000000" pitchFamily="2" charset="2"/>
                        </a:rPr>
                        <a:t> Sì  No </a:t>
                      </a:r>
                      <a:endParaRPr lang="it-IT" sz="1700" dirty="0">
                        <a:solidFill>
                          <a:schemeClr val="tx1"/>
                        </a:solidFill>
                        <a:latin typeface="Arial" panose="020B0604020202020204" pitchFamily="34" charset="0"/>
                        <a:cs typeface="Arial" panose="020B0604020202020204" pitchFamily="34"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4194941653"/>
                  </a:ext>
                </a:extLst>
              </a:tr>
              <a:tr h="370840">
                <a:tc>
                  <a:txBody>
                    <a:bodyPr/>
                    <a:lstStyle/>
                    <a:p>
                      <a:r>
                        <a:rPr lang="it-IT" sz="1700" b="1" dirty="0" smtClean="0">
                          <a:solidFill>
                            <a:schemeClr val="tx1"/>
                          </a:solidFill>
                          <a:latin typeface="Arial" panose="020B0604020202020204" pitchFamily="34" charset="0"/>
                          <a:cs typeface="Arial" panose="020B0604020202020204" pitchFamily="34" charset="0"/>
                        </a:rPr>
                        <a:t>21)</a:t>
                      </a:r>
                      <a:endParaRPr lang="it-IT" sz="1700" b="1"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AC6"/>
                    </a:solidFill>
                  </a:tcPr>
                </a:tc>
                <a:tc gridSpan="6">
                  <a:txBody>
                    <a:bodyPr/>
                    <a:lstStyle/>
                    <a:p>
                      <a:r>
                        <a:rPr lang="it-IT" sz="1700" b="1" i="0" kern="1200" dirty="0">
                          <a:solidFill>
                            <a:schemeClr val="dk1"/>
                          </a:solidFill>
                          <a:effectLst/>
                          <a:latin typeface="Arial" panose="020B0604020202020204" pitchFamily="34" charset="0"/>
                          <a:ea typeface="+mn-ea"/>
                          <a:cs typeface="Arial" panose="020B0604020202020204" pitchFamily="34" charset="0"/>
                        </a:rPr>
                        <a:t>Quanto spendi in nuovi abiti ogni mese?</a:t>
                      </a:r>
                      <a:endParaRPr lang="it-IT" sz="1700" b="1" baseline="30000" dirty="0">
                        <a:solidFill>
                          <a:schemeClr val="tx1"/>
                        </a:solidFill>
                        <a:latin typeface="Arial" panose="020B0604020202020204" pitchFamily="34" charset="0"/>
                        <a:cs typeface="Arial" panose="020B0604020202020204" pitchFamily="34"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AC6"/>
                    </a:solidFill>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2359545707"/>
                  </a:ext>
                </a:extLst>
              </a:tr>
              <a:tr h="370840">
                <a:tc>
                  <a:txBody>
                    <a:bodyPr/>
                    <a:lstStyle/>
                    <a:p>
                      <a:endParaRPr lang="it-IT" sz="1700" b="1"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6">
                  <a:txBody>
                    <a:bodyPr/>
                    <a:lstStyle/>
                    <a:p>
                      <a:r>
                        <a:rPr lang="it-IT" sz="1700" b="0" baseline="0" dirty="0">
                          <a:solidFill>
                            <a:schemeClr val="tx1"/>
                          </a:solidFill>
                          <a:latin typeface="Arial" panose="020B0604020202020204" pitchFamily="34" charset="0"/>
                          <a:cs typeface="Arial" panose="020B0604020202020204" pitchFamily="34" charset="0"/>
                        </a:rPr>
                        <a:t>Spesa: …………… €</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1825045527"/>
                  </a:ext>
                </a:extLst>
              </a:tr>
              <a:tr h="370840">
                <a:tc>
                  <a:txBody>
                    <a:bodyPr/>
                    <a:lstStyle/>
                    <a:p>
                      <a:r>
                        <a:rPr lang="it-IT" sz="1700" b="1" dirty="0" smtClean="0">
                          <a:solidFill>
                            <a:schemeClr val="tx1"/>
                          </a:solidFill>
                          <a:latin typeface="Arial" panose="020B0604020202020204" pitchFamily="34" charset="0"/>
                          <a:cs typeface="Arial" panose="020B0604020202020204" pitchFamily="34" charset="0"/>
                        </a:rPr>
                        <a:t>22)</a:t>
                      </a:r>
                      <a:endParaRPr lang="it-IT" sz="1700" b="1"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AC6"/>
                    </a:solidFill>
                  </a:tcPr>
                </a:tc>
                <a:tc gridSpan="6">
                  <a:txBody>
                    <a:bodyPr/>
                    <a:lstStyle/>
                    <a:p>
                      <a:r>
                        <a:rPr lang="it-IT" sz="1700" b="1" baseline="0" dirty="0">
                          <a:solidFill>
                            <a:schemeClr val="tx1"/>
                          </a:solidFill>
                          <a:latin typeface="Arial" panose="020B0604020202020204" pitchFamily="34" charset="0"/>
                          <a:cs typeface="Arial" panose="020B0604020202020204" pitchFamily="34" charset="0"/>
                        </a:rPr>
                        <a:t>Acquisti abiti di seconda mano? Per quanta parte della tua spesa mensile?</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AC6"/>
                    </a:solidFill>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612008778"/>
                  </a:ext>
                </a:extLst>
              </a:tr>
              <a:tr h="370840">
                <a:tc>
                  <a:txBody>
                    <a:bodyPr/>
                    <a:lstStyle/>
                    <a:p>
                      <a:endParaRPr lang="it-IT" sz="1700" b="1"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pPr algn="ctr"/>
                      <a:r>
                        <a:rPr lang="it-IT" sz="1700" b="0" baseline="0" dirty="0">
                          <a:solidFill>
                            <a:schemeClr val="tx1"/>
                          </a:solidFill>
                          <a:latin typeface="Arial" panose="020B0604020202020204" pitchFamily="34" charset="0"/>
                          <a:cs typeface="Arial" panose="020B0604020202020204" pitchFamily="34"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it-IT" sz="1700" dirty="0">
                        <a:latin typeface="Arial" panose="020B0604020202020204" pitchFamily="34" charset="0"/>
                        <a:cs typeface="Arial" panose="020B0604020202020204" pitchFamily="34"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it-IT" dirty="0"/>
                        <a:t>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it-IT" sz="1700" dirty="0">
                          <a:latin typeface="Arial" panose="020B0604020202020204" pitchFamily="34" charset="0"/>
                          <a:cs typeface="Arial" panose="020B0604020202020204" pitchFamily="34" charset="0"/>
                        </a:rPr>
                        <a:t>50%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it-IT" sz="1700" dirty="0">
                          <a:latin typeface="Arial" panose="020B0604020202020204" pitchFamily="34" charset="0"/>
                          <a:cs typeface="Arial" panose="020B0604020202020204" pitchFamily="34" charset="0"/>
                        </a:rPr>
                        <a:t>75%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it-IT" sz="1700" dirty="0">
                          <a:latin typeface="Arial" panose="020B0604020202020204" pitchFamily="34" charset="0"/>
                          <a:cs typeface="Arial" panose="020B0604020202020204" pitchFamily="34" charset="0"/>
                        </a:rPr>
                        <a:t>100%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66910988"/>
                  </a:ext>
                </a:extLst>
              </a:tr>
              <a:tr h="370840">
                <a:tc>
                  <a:txBody>
                    <a:bodyPr/>
                    <a:lstStyle/>
                    <a:p>
                      <a:r>
                        <a:rPr lang="it-IT" sz="1700" b="1" dirty="0" smtClean="0">
                          <a:solidFill>
                            <a:schemeClr val="tx1"/>
                          </a:solidFill>
                          <a:latin typeface="Arial" panose="020B0604020202020204" pitchFamily="34" charset="0"/>
                          <a:cs typeface="Arial" panose="020B0604020202020204" pitchFamily="34" charset="0"/>
                        </a:rPr>
                        <a:t>23)</a:t>
                      </a:r>
                      <a:endParaRPr lang="it-IT" sz="1700" b="1"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EFAC6"/>
                    </a:solidFill>
                  </a:tcPr>
                </a:tc>
                <a:tc gridSpan="6">
                  <a:txBody>
                    <a:bodyPr/>
                    <a:lstStyle/>
                    <a:p>
                      <a:pPr algn="l"/>
                      <a:r>
                        <a:rPr lang="it-IT" sz="1700" b="1" baseline="0" dirty="0">
                          <a:solidFill>
                            <a:schemeClr val="tx1"/>
                          </a:solidFill>
                          <a:latin typeface="Arial" panose="020B0604020202020204" pitchFamily="34" charset="0"/>
                          <a:cs typeface="Arial" panose="020B0604020202020204" pitchFamily="34" charset="0"/>
                        </a:rPr>
                        <a:t>Investi in fondi sostenibili o socialmente responsabili?</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EFAC6"/>
                    </a:solidFill>
                  </a:tcPr>
                </a:tc>
                <a:tc hMerge="1">
                  <a:txBody>
                    <a:bodyPr/>
                    <a:lstStyle/>
                    <a:p>
                      <a:endParaRPr lang="it-IT"/>
                    </a:p>
                  </a:txBody>
                  <a:tcPr/>
                </a:tc>
                <a:tc hMerge="1">
                  <a:txBody>
                    <a:bodyPr/>
                    <a:lstStyle/>
                    <a:p>
                      <a:pPr algn="ctr"/>
                      <a:endParaRPr lang="it-IT"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it-IT" sz="17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it-IT" sz="17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it-IT" sz="17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35557563"/>
                  </a:ext>
                </a:extLst>
              </a:tr>
              <a:tr h="370840">
                <a:tc>
                  <a:txBody>
                    <a:bodyPr/>
                    <a:lstStyle/>
                    <a:p>
                      <a:endParaRPr lang="it-IT" sz="1700" b="1"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6">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700" dirty="0">
                          <a:solidFill>
                            <a:schemeClr val="tx1"/>
                          </a:solidFill>
                          <a:latin typeface="Arial" panose="020B0604020202020204" pitchFamily="34" charset="0"/>
                          <a:cs typeface="Arial" panose="020B0604020202020204" pitchFamily="34" charset="0"/>
                          <a:sym typeface="Wingdings" panose="05000000000000000000" pitchFamily="2" charset="2"/>
                        </a:rPr>
                        <a:t> Sì      No  </a:t>
                      </a:r>
                      <a:endParaRPr lang="it-IT" sz="1700" dirty="0">
                        <a:solidFill>
                          <a:schemeClr val="tx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2960757764"/>
                  </a:ext>
                </a:extLst>
              </a:tr>
            </a:tbl>
          </a:graphicData>
        </a:graphic>
      </p:graphicFrame>
      <p:sp>
        <p:nvSpPr>
          <p:cNvPr id="7" name="Rettangolo 6"/>
          <p:cNvSpPr/>
          <p:nvPr/>
        </p:nvSpPr>
        <p:spPr>
          <a:xfrm>
            <a:off x="5580112" y="692696"/>
            <a:ext cx="3096344" cy="4278094"/>
          </a:xfrm>
          <a:prstGeom prst="rect">
            <a:avLst/>
          </a:prstGeom>
        </p:spPr>
        <p:txBody>
          <a:bodyPr wrap="square">
            <a:spAutoFit/>
          </a:bodyPr>
          <a:lstStyle/>
          <a:p>
            <a:pPr algn="just">
              <a:defRPr/>
            </a:pPr>
            <a:r>
              <a:rPr lang="it-IT" sz="1700" kern="50" dirty="0">
                <a:ea typeface="SimSun" panose="02010600030101010101" pitchFamily="2" charset="-122"/>
              </a:rPr>
              <a:t>La domanda </a:t>
            </a:r>
            <a:r>
              <a:rPr lang="it-IT" sz="1700" kern="50" dirty="0" smtClean="0">
                <a:ea typeface="SimSun" panose="02010600030101010101" pitchFamily="2" charset="-122"/>
              </a:rPr>
              <a:t>20) </a:t>
            </a:r>
            <a:r>
              <a:rPr lang="it-IT" sz="1700" kern="50" dirty="0">
                <a:ea typeface="SimSun" panose="02010600030101010101" pitchFamily="2" charset="-122"/>
              </a:rPr>
              <a:t>non viene considerata nel calcolo dell’impronta carbonica; serve per avere un dato statistico sulla raccolta differenziata.</a:t>
            </a:r>
          </a:p>
          <a:p>
            <a:pPr algn="just">
              <a:defRPr/>
            </a:pPr>
            <a:r>
              <a:rPr lang="it-IT" sz="1700" dirty="0"/>
              <a:t>Per la domanda </a:t>
            </a:r>
            <a:r>
              <a:rPr lang="it-IT" sz="1700" dirty="0" smtClean="0"/>
              <a:t>21) </a:t>
            </a:r>
            <a:r>
              <a:rPr lang="it-IT" sz="1700" dirty="0"/>
              <a:t>sulla spesa per nuovi abiti si stima che, per ogni € speso per comprare un abito nuovo, si emettono 771 gCO2 </a:t>
            </a:r>
            <a:r>
              <a:rPr lang="it-IT" sz="1700" baseline="30000" dirty="0"/>
              <a:t>(1)</a:t>
            </a:r>
            <a:r>
              <a:rPr lang="it-IT" sz="1700" dirty="0"/>
              <a:t>.</a:t>
            </a:r>
          </a:p>
          <a:p>
            <a:pPr algn="just">
              <a:defRPr/>
            </a:pPr>
            <a:r>
              <a:rPr lang="it-IT" sz="1700" dirty="0"/>
              <a:t>La domanda </a:t>
            </a:r>
            <a:r>
              <a:rPr lang="it-IT" sz="1700" dirty="0" smtClean="0"/>
              <a:t>22) </a:t>
            </a:r>
            <a:r>
              <a:rPr lang="it-IT" sz="1700" dirty="0"/>
              <a:t>riduce in percentuale la quantità di emissioni calcolate con la risposta alla domanda </a:t>
            </a:r>
            <a:r>
              <a:rPr lang="it-IT" sz="1700" dirty="0" smtClean="0"/>
              <a:t>20).</a:t>
            </a:r>
            <a:endParaRPr lang="it-IT" sz="1700" dirty="0"/>
          </a:p>
          <a:p>
            <a:pPr algn="just">
              <a:defRPr/>
            </a:pPr>
            <a:r>
              <a:rPr lang="it-IT" sz="1700" dirty="0"/>
              <a:t>La domanda </a:t>
            </a:r>
            <a:r>
              <a:rPr lang="it-IT" sz="1700" dirty="0" smtClean="0"/>
              <a:t>23) </a:t>
            </a:r>
            <a:r>
              <a:rPr lang="it-IT" sz="1700" dirty="0"/>
              <a:t>ha solo valore statistico. </a:t>
            </a:r>
          </a:p>
        </p:txBody>
      </p:sp>
      <p:sp>
        <p:nvSpPr>
          <p:cNvPr id="8" name="Rettangolo 6">
            <a:extLst>
              <a:ext uri="{FF2B5EF4-FFF2-40B4-BE49-F238E27FC236}">
                <a16:creationId xmlns:a16="http://schemas.microsoft.com/office/drawing/2014/main" id="{2B9A3CCE-BC4F-4C06-BE59-9D790519F1C8}"/>
              </a:ext>
            </a:extLst>
          </p:cNvPr>
          <p:cNvSpPr/>
          <p:nvPr/>
        </p:nvSpPr>
        <p:spPr>
          <a:xfrm>
            <a:off x="5742059" y="5004743"/>
            <a:ext cx="2880122" cy="738664"/>
          </a:xfrm>
          <a:prstGeom prst="rect">
            <a:avLst/>
          </a:prstGeom>
        </p:spPr>
        <p:txBody>
          <a:bodyPr wrap="square">
            <a:spAutoFit/>
          </a:bodyPr>
          <a:lstStyle/>
          <a:p>
            <a:pPr algn="just">
              <a:defRPr/>
            </a:pPr>
            <a:r>
              <a:rPr lang="it-IT" sz="1400" kern="50" dirty="0">
                <a:ea typeface="SimSun" panose="02010600030101010101" pitchFamily="2" charset="-122"/>
              </a:rPr>
              <a:t>Fonte: </a:t>
            </a:r>
          </a:p>
          <a:p>
            <a:pPr algn="just">
              <a:defRPr/>
            </a:pPr>
            <a:r>
              <a:rPr lang="it-IT" sz="1400" baseline="30000" dirty="0"/>
              <a:t>(1)</a:t>
            </a:r>
            <a:r>
              <a:rPr lang="it-IT" sz="1400" kern="50" dirty="0">
                <a:ea typeface="SimSun" panose="02010600030101010101" pitchFamily="2" charset="-122"/>
              </a:rPr>
              <a:t> </a:t>
            </a:r>
            <a:r>
              <a:rPr lang="it-IT" sz="1400" kern="50" dirty="0" err="1">
                <a:ea typeface="SimSun" panose="02010600030101010101" pitchFamily="2" charset="-122"/>
              </a:rPr>
              <a:t>Ivanova</a:t>
            </a:r>
            <a:r>
              <a:rPr lang="it-IT" sz="1400" kern="50" dirty="0">
                <a:ea typeface="SimSun" panose="02010600030101010101" pitchFamily="2" charset="-122"/>
              </a:rPr>
              <a:t> 2017 Rif.:D3; ISTAT 2021 Rif.: D4</a:t>
            </a:r>
            <a:endParaRPr lang="it-IT" sz="1400" dirty="0"/>
          </a:p>
        </p:txBody>
      </p:sp>
      <p:pic>
        <p:nvPicPr>
          <p:cNvPr id="9" name="Immagine 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5496" y="22632"/>
            <a:ext cx="600569" cy="598056"/>
          </a:xfrm>
          <a:prstGeom prst="rect">
            <a:avLst/>
          </a:prstGeom>
        </p:spPr>
      </p:pic>
      <p:sp>
        <p:nvSpPr>
          <p:cNvPr id="10" name="Text Box 4"/>
          <p:cNvSpPr txBox="1">
            <a:spLocks noChangeArrowheads="1"/>
          </p:cNvSpPr>
          <p:nvPr/>
        </p:nvSpPr>
        <p:spPr bwMode="auto">
          <a:xfrm>
            <a:off x="636065" y="106785"/>
            <a:ext cx="8147895" cy="369332"/>
          </a:xfrm>
          <a:prstGeom prst="rect">
            <a:avLst/>
          </a:prstGeom>
          <a:solidFill>
            <a:schemeClr val="bg1">
              <a:lumMod val="95000"/>
            </a:schemeClr>
          </a:solidFill>
          <a:ln w="9525">
            <a:solidFill>
              <a:srgbClr val="FF0000"/>
            </a:solidFill>
            <a:miter lim="800000"/>
            <a:headEnd/>
            <a:tailEnd/>
          </a:ln>
          <a:effectLst>
            <a:outerShdw dist="107763" dir="2700000" algn="ctr" rotWithShape="0">
              <a:srgbClr val="FF0000"/>
            </a:outerShdw>
          </a:effectLst>
        </p:spPr>
        <p:txBody>
          <a:bodyPr wrap="square">
            <a:spAutoFit/>
          </a:bodyPr>
          <a:lstStyle/>
          <a:p>
            <a:pPr algn="ctr" eaLnBrk="1" fontAlgn="auto" hangingPunct="1">
              <a:spcBef>
                <a:spcPts val="0"/>
              </a:spcBef>
              <a:spcAft>
                <a:spcPts val="0"/>
              </a:spcAft>
              <a:defRPr/>
            </a:pPr>
            <a:r>
              <a:rPr lang="it-IT" b="1" i="1" dirty="0" smtClean="0">
                <a:latin typeface="Arial" charset="0"/>
                <a:cs typeface="+mn-cs"/>
              </a:rPr>
              <a:t>Domande per il calcolo delle emissioni relative agli altri consumi</a:t>
            </a:r>
            <a:endParaRPr lang="it-IT" b="1" dirty="0">
              <a:latin typeface="Arial" charset="0"/>
              <a:cs typeface="+mn-cs"/>
            </a:endParaRPr>
          </a:p>
        </p:txBody>
      </p:sp>
    </p:spTree>
    <p:extLst>
      <p:ext uri="{BB962C8B-B14F-4D97-AF65-F5344CB8AC3E}">
        <p14:creationId xmlns:p14="http://schemas.microsoft.com/office/powerpoint/2010/main" val="1733954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1258888" y="106785"/>
            <a:ext cx="7345362" cy="369887"/>
          </a:xfrm>
          <a:prstGeom prst="rect">
            <a:avLst/>
          </a:prstGeom>
          <a:solidFill>
            <a:schemeClr val="bg1">
              <a:lumMod val="95000"/>
            </a:schemeClr>
          </a:solidFill>
          <a:ln w="9525">
            <a:solidFill>
              <a:srgbClr val="FF0000"/>
            </a:solidFill>
            <a:miter lim="800000"/>
            <a:headEnd/>
            <a:tailEnd/>
          </a:ln>
          <a:effectLst>
            <a:outerShdw dist="107763" dir="2700000" algn="ctr" rotWithShape="0">
              <a:srgbClr val="FF0000"/>
            </a:outerShdw>
          </a:effectLst>
        </p:spPr>
        <p:txBody>
          <a:bodyPr>
            <a:spAutoFit/>
          </a:bodyPr>
          <a:lstStyle/>
          <a:p>
            <a:pPr algn="ctr" eaLnBrk="1" fontAlgn="auto" hangingPunct="1">
              <a:spcBef>
                <a:spcPts val="0"/>
              </a:spcBef>
              <a:spcAft>
                <a:spcPts val="0"/>
              </a:spcAft>
              <a:defRPr/>
            </a:pPr>
            <a:r>
              <a:rPr lang="it-IT" b="1" i="1" dirty="0">
                <a:latin typeface="Arial" charset="0"/>
                <a:cs typeface="+mn-cs"/>
              </a:rPr>
              <a:t>Calcoliamo le emissioni degli altri consumi</a:t>
            </a:r>
            <a:endParaRPr lang="it-IT" b="1" dirty="0">
              <a:latin typeface="Arial" charset="0"/>
              <a:cs typeface="+mn-cs"/>
            </a:endParaRPr>
          </a:p>
        </p:txBody>
      </p:sp>
      <p:sp>
        <p:nvSpPr>
          <p:cNvPr id="4" name="Segnaposto numero diapositiva 3"/>
          <p:cNvSpPr txBox="1">
            <a:spLocks/>
          </p:cNvSpPr>
          <p:nvPr/>
        </p:nvSpPr>
        <p:spPr bwMode="auto">
          <a:xfrm>
            <a:off x="7010400" y="111547"/>
            <a:ext cx="2133600" cy="365125"/>
          </a:xfrm>
          <a:prstGeom prst="rect">
            <a:avLst/>
          </a:prstGeom>
          <a:noFill/>
          <a:ln w="9525">
            <a:noFill/>
            <a:miter lim="800000"/>
            <a:headEnd/>
            <a:tailEnd/>
          </a:ln>
        </p:spPr>
        <p:txBody>
          <a:bodyPr anchor="ctr"/>
          <a:lstStyle/>
          <a:p>
            <a:pPr algn="r" eaLnBrk="1" hangingPunct="1"/>
            <a:fld id="{5BB73F92-B833-44D6-A6E4-1043483ED71A}" type="slidenum">
              <a:rPr lang="it-IT" altLang="it-CH" sz="1200">
                <a:solidFill>
                  <a:srgbClr val="898989"/>
                </a:solidFill>
                <a:latin typeface="Calibri" pitchFamily="34" charset="0"/>
              </a:rPr>
              <a:pPr algn="r" eaLnBrk="1" hangingPunct="1"/>
              <a:t>35</a:t>
            </a:fld>
            <a:endParaRPr lang="it-IT" altLang="it-CH" sz="1200" dirty="0">
              <a:solidFill>
                <a:srgbClr val="898989"/>
              </a:solidFill>
              <a:latin typeface="Calibri" pitchFamily="34" charset="0"/>
            </a:endParaRPr>
          </a:p>
        </p:txBody>
      </p:sp>
      <p:graphicFrame>
        <p:nvGraphicFramePr>
          <p:cNvPr id="5" name="Tabella 4"/>
          <p:cNvGraphicFramePr>
            <a:graphicFrameLocks noGrp="1"/>
          </p:cNvGraphicFramePr>
          <p:nvPr>
            <p:extLst>
              <p:ext uri="{D42A27DB-BD31-4B8C-83A1-F6EECF244321}">
                <p14:modId xmlns:p14="http://schemas.microsoft.com/office/powerpoint/2010/main" val="2827020258"/>
              </p:ext>
            </p:extLst>
          </p:nvPr>
        </p:nvGraphicFramePr>
        <p:xfrm>
          <a:off x="576456" y="2492896"/>
          <a:ext cx="8100000" cy="370840"/>
        </p:xfrm>
        <a:graphic>
          <a:graphicData uri="http://schemas.openxmlformats.org/drawingml/2006/table">
            <a:tbl>
              <a:tblPr firstRow="1" bandRow="1">
                <a:tableStyleId>{5C22544A-7EE6-4342-B048-85BDC9FD1C3A}</a:tableStyleId>
              </a:tblPr>
              <a:tblGrid>
                <a:gridCol w="7052038">
                  <a:extLst>
                    <a:ext uri="{9D8B030D-6E8A-4147-A177-3AD203B41FA5}">
                      <a16:colId xmlns:a16="http://schemas.microsoft.com/office/drawing/2014/main" val="4097070187"/>
                    </a:ext>
                  </a:extLst>
                </a:gridCol>
                <a:gridCol w="1047962">
                  <a:extLst>
                    <a:ext uri="{9D8B030D-6E8A-4147-A177-3AD203B41FA5}">
                      <a16:colId xmlns:a16="http://schemas.microsoft.com/office/drawing/2014/main" val="358645794"/>
                    </a:ext>
                  </a:extLst>
                </a:gridCol>
              </a:tblGrid>
              <a:tr h="370840">
                <a:tc>
                  <a:txBody>
                    <a:bodyPr/>
                    <a:lstStyle/>
                    <a:p>
                      <a:r>
                        <a:rPr lang="it-IT" sz="1700" dirty="0">
                          <a:solidFill>
                            <a:schemeClr val="tx1"/>
                          </a:solidFill>
                          <a:latin typeface="Arial" panose="020B0604020202020204" pitchFamily="34" charset="0"/>
                          <a:cs typeface="Arial" panose="020B0604020202020204" pitchFamily="34" charset="0"/>
                        </a:rPr>
                        <a:t>Emissioni di CO2 per gli</a:t>
                      </a:r>
                      <a:r>
                        <a:rPr lang="it-IT" sz="1700" baseline="0" dirty="0">
                          <a:solidFill>
                            <a:schemeClr val="tx1"/>
                          </a:solidFill>
                          <a:latin typeface="Arial" panose="020B0604020202020204" pitchFamily="34" charset="0"/>
                          <a:cs typeface="Arial" panose="020B0604020202020204" pitchFamily="34" charset="0"/>
                        </a:rPr>
                        <a:t> altri consumi</a:t>
                      </a:r>
                      <a:r>
                        <a:rPr lang="it-IT" sz="1700" dirty="0">
                          <a:solidFill>
                            <a:schemeClr val="tx1"/>
                          </a:solidFill>
                          <a:latin typeface="Arial" panose="020B0604020202020204" pitchFamily="34" charset="0"/>
                          <a:cs typeface="Arial" panose="020B0604020202020204" pitchFamily="34" charset="0"/>
                        </a:rPr>
                        <a:t>:       ………</a:t>
                      </a:r>
                      <a:r>
                        <a:rPr lang="it-IT" sz="1700" baseline="0" dirty="0">
                          <a:solidFill>
                            <a:schemeClr val="tx1"/>
                          </a:solidFill>
                          <a:latin typeface="Arial" panose="020B0604020202020204" pitchFamily="34" charset="0"/>
                          <a:cs typeface="Arial" panose="020B0604020202020204" pitchFamily="34" charset="0"/>
                        </a:rPr>
                        <a:t> </a:t>
                      </a:r>
                      <a:r>
                        <a:rPr lang="it-IT" sz="1700" baseline="0" dirty="0" smtClean="0">
                          <a:solidFill>
                            <a:schemeClr val="tx1"/>
                          </a:solidFill>
                          <a:latin typeface="Arial" panose="020B0604020202020204" pitchFamily="34" charset="0"/>
                          <a:cs typeface="Arial" panose="020B0604020202020204" pitchFamily="34" charset="0"/>
                        </a:rPr>
                        <a:t>kgCO2/anno</a:t>
                      </a:r>
                      <a:endParaRPr lang="it-IT" sz="170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AC6"/>
                    </a:solidFill>
                  </a:tcPr>
                </a:tc>
                <a:tc>
                  <a:txBody>
                    <a:bodyPr/>
                    <a:lstStyle/>
                    <a:p>
                      <a:endParaRPr lang="it-IT" sz="1700" dirty="0">
                        <a:solidFill>
                          <a:schemeClr val="tx1"/>
                        </a:solidFill>
                        <a:latin typeface="Arial" panose="020B0604020202020204" pitchFamily="34" charset="0"/>
                        <a:cs typeface="Arial" panose="020B0604020202020204" pitchFamily="34"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AC6"/>
                    </a:solidFill>
                  </a:tcPr>
                </a:tc>
                <a:extLst>
                  <a:ext uri="{0D108BD9-81ED-4DB2-BD59-A6C34878D82A}">
                    <a16:rowId xmlns:a16="http://schemas.microsoft.com/office/drawing/2014/main" val="3447967644"/>
                  </a:ext>
                </a:extLst>
              </a:tr>
            </a:tbl>
          </a:graphicData>
        </a:graphic>
      </p:graphicFrame>
      <p:sp>
        <p:nvSpPr>
          <p:cNvPr id="6" name="Rettangolo 5"/>
          <p:cNvSpPr/>
          <p:nvPr/>
        </p:nvSpPr>
        <p:spPr>
          <a:xfrm>
            <a:off x="0" y="692696"/>
            <a:ext cx="9144000" cy="1138773"/>
          </a:xfrm>
          <a:prstGeom prst="rect">
            <a:avLst/>
          </a:prstGeom>
        </p:spPr>
        <p:txBody>
          <a:bodyPr wrap="square">
            <a:spAutoFit/>
          </a:bodyPr>
          <a:lstStyle/>
          <a:p>
            <a:pPr algn="just">
              <a:defRPr/>
            </a:pPr>
            <a:r>
              <a:rPr lang="it-IT" sz="1700" kern="50" dirty="0">
                <a:ea typeface="SimSun" panose="02010600030101010101" pitchFamily="2" charset="-122"/>
              </a:rPr>
              <a:t>Dopo aver risposto a tutte le domande, il calcolatore determina le emissioni di CO2 per gli altri stili di vita.</a:t>
            </a:r>
          </a:p>
          <a:p>
            <a:pPr algn="just">
              <a:defRPr/>
            </a:pPr>
            <a:r>
              <a:rPr lang="it-IT" sz="1700" kern="50" dirty="0">
                <a:ea typeface="SimSun" panose="02010600030101010101" pitchFamily="2" charset="-122"/>
              </a:rPr>
              <a:t>Il calcolo viene effettuato moltiplicano i vari dati per i corrispondenti fattori di emissione illustrati nella pagina precedente. </a:t>
            </a:r>
          </a:p>
        </p:txBody>
      </p:sp>
      <p:pic>
        <p:nvPicPr>
          <p:cNvPr id="7" name="Immagine 6"/>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131840" y="3212976"/>
            <a:ext cx="3521968" cy="2438963"/>
          </a:xfrm>
          <a:prstGeom prst="rect">
            <a:avLst/>
          </a:prstGeom>
        </p:spPr>
      </p:pic>
      <p:pic>
        <p:nvPicPr>
          <p:cNvPr id="8" name="Immagine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496" y="22632"/>
            <a:ext cx="600569" cy="598056"/>
          </a:xfrm>
          <a:prstGeom prst="rect">
            <a:avLst/>
          </a:prstGeom>
        </p:spPr>
      </p:pic>
    </p:spTree>
    <p:extLst>
      <p:ext uri="{BB962C8B-B14F-4D97-AF65-F5344CB8AC3E}">
        <p14:creationId xmlns:p14="http://schemas.microsoft.com/office/powerpoint/2010/main" val="41218361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899592" y="106785"/>
            <a:ext cx="7704658" cy="369332"/>
          </a:xfrm>
          <a:prstGeom prst="rect">
            <a:avLst/>
          </a:prstGeom>
          <a:solidFill>
            <a:schemeClr val="bg1">
              <a:lumMod val="95000"/>
            </a:schemeClr>
          </a:solidFill>
          <a:ln w="9525">
            <a:solidFill>
              <a:srgbClr val="FF0000"/>
            </a:solidFill>
            <a:miter lim="800000"/>
            <a:headEnd/>
            <a:tailEnd/>
          </a:ln>
          <a:effectLst>
            <a:outerShdw dist="107763" dir="2700000" algn="ctr" rotWithShape="0">
              <a:srgbClr val="FF0000"/>
            </a:outerShdw>
          </a:effectLst>
        </p:spPr>
        <p:txBody>
          <a:bodyPr wrap="square">
            <a:spAutoFit/>
          </a:bodyPr>
          <a:lstStyle/>
          <a:p>
            <a:pPr algn="ctr" eaLnBrk="1" fontAlgn="auto" hangingPunct="1">
              <a:spcBef>
                <a:spcPts val="0"/>
              </a:spcBef>
              <a:spcAft>
                <a:spcPts val="0"/>
              </a:spcAft>
              <a:defRPr/>
            </a:pPr>
            <a:r>
              <a:rPr lang="it-IT" b="1" i="1" dirty="0">
                <a:latin typeface="Arial" charset="0"/>
                <a:cs typeface="+mn-cs"/>
              </a:rPr>
              <a:t>Come possiamo ridurre le emissioni degli altri consumi</a:t>
            </a:r>
            <a:endParaRPr lang="it-IT" b="1" dirty="0">
              <a:latin typeface="Arial" charset="0"/>
              <a:cs typeface="+mn-cs"/>
            </a:endParaRPr>
          </a:p>
        </p:txBody>
      </p:sp>
      <p:sp>
        <p:nvSpPr>
          <p:cNvPr id="4" name="Segnaposto numero diapositiva 3"/>
          <p:cNvSpPr txBox="1">
            <a:spLocks/>
          </p:cNvSpPr>
          <p:nvPr/>
        </p:nvSpPr>
        <p:spPr bwMode="auto">
          <a:xfrm>
            <a:off x="7010400" y="111547"/>
            <a:ext cx="2133600" cy="365125"/>
          </a:xfrm>
          <a:prstGeom prst="rect">
            <a:avLst/>
          </a:prstGeom>
          <a:noFill/>
          <a:ln w="9525">
            <a:noFill/>
            <a:miter lim="800000"/>
            <a:headEnd/>
            <a:tailEnd/>
          </a:ln>
        </p:spPr>
        <p:txBody>
          <a:bodyPr anchor="ctr"/>
          <a:lstStyle/>
          <a:p>
            <a:pPr algn="r" eaLnBrk="1" hangingPunct="1"/>
            <a:fld id="{5BB73F92-B833-44D6-A6E4-1043483ED71A}" type="slidenum">
              <a:rPr lang="it-IT" altLang="it-CH" sz="1200">
                <a:solidFill>
                  <a:srgbClr val="898989"/>
                </a:solidFill>
                <a:latin typeface="Calibri" pitchFamily="34" charset="0"/>
              </a:rPr>
              <a:pPr algn="r" eaLnBrk="1" hangingPunct="1"/>
              <a:t>36</a:t>
            </a:fld>
            <a:endParaRPr lang="it-IT" altLang="it-CH" sz="1200" dirty="0">
              <a:solidFill>
                <a:srgbClr val="898989"/>
              </a:solidFill>
              <a:latin typeface="Calibri" pitchFamily="34" charset="0"/>
            </a:endParaRPr>
          </a:p>
        </p:txBody>
      </p:sp>
      <p:sp>
        <p:nvSpPr>
          <p:cNvPr id="7" name="Rettangolo 6"/>
          <p:cNvSpPr/>
          <p:nvPr/>
        </p:nvSpPr>
        <p:spPr>
          <a:xfrm>
            <a:off x="0" y="692696"/>
            <a:ext cx="9144000" cy="5586145"/>
          </a:xfrm>
          <a:prstGeom prst="rect">
            <a:avLst/>
          </a:prstGeom>
        </p:spPr>
        <p:txBody>
          <a:bodyPr wrap="square">
            <a:spAutoFit/>
          </a:bodyPr>
          <a:lstStyle/>
          <a:p>
            <a:pPr algn="just">
              <a:tabLst>
                <a:tab pos="355600" algn="l"/>
              </a:tabLst>
            </a:pPr>
            <a:r>
              <a:rPr lang="it-IT" sz="1700" dirty="0"/>
              <a:t>Anche per gli altri consumi è possibile adottare le seguenti azioni:</a:t>
            </a:r>
          </a:p>
          <a:p>
            <a:pPr marL="285750" indent="-285750" algn="just">
              <a:buFont typeface="Arial" panose="020B0604020202020204" pitchFamily="34" charset="0"/>
              <a:buChar char="-"/>
              <a:tabLst>
                <a:tab pos="355600" algn="l"/>
              </a:tabLst>
            </a:pPr>
            <a:r>
              <a:rPr lang="it-IT" sz="1700" dirty="0"/>
              <a:t>i</a:t>
            </a:r>
            <a:r>
              <a:rPr lang="it-IT" sz="1700" dirty="0" smtClean="0"/>
              <a:t>nvesti </a:t>
            </a:r>
            <a:r>
              <a:rPr lang="it-IT" sz="1700" dirty="0"/>
              <a:t>i tuoi risparmi in </a:t>
            </a:r>
            <a:r>
              <a:rPr lang="it-IT" sz="1700" b="1" dirty="0">
                <a:solidFill>
                  <a:srgbClr val="FF0000"/>
                </a:solidFill>
                <a:effectLst>
                  <a:outerShdw blurRad="38100" dist="38100" dir="2700000" algn="tl">
                    <a:srgbClr val="000000">
                      <a:alpha val="43137"/>
                    </a:srgbClr>
                  </a:outerShdw>
                </a:effectLst>
              </a:rPr>
              <a:t>fondi sostenibili</a:t>
            </a:r>
            <a:r>
              <a:rPr lang="it-IT" sz="1700" dirty="0"/>
              <a:t>;</a:t>
            </a:r>
          </a:p>
          <a:p>
            <a:pPr marL="285750" indent="-285750" algn="just">
              <a:buFont typeface="Arial" panose="020B0604020202020204" pitchFamily="34" charset="0"/>
              <a:buChar char="-"/>
              <a:tabLst>
                <a:tab pos="355600" algn="l"/>
              </a:tabLst>
            </a:pPr>
            <a:r>
              <a:rPr lang="it-IT" sz="1700" dirty="0"/>
              <a:t>cerca nel tuo territorio se esistono </a:t>
            </a:r>
            <a:r>
              <a:rPr lang="it-IT" sz="1700" b="1" dirty="0">
                <a:solidFill>
                  <a:srgbClr val="FF0000"/>
                </a:solidFill>
                <a:effectLst>
                  <a:outerShdw blurRad="38100" dist="38100" dir="2700000" algn="tl">
                    <a:srgbClr val="000000">
                      <a:alpha val="43137"/>
                    </a:srgbClr>
                  </a:outerShdw>
                </a:effectLst>
              </a:rPr>
              <a:t>piccole centrali idroelettriche in disuso </a:t>
            </a:r>
            <a:r>
              <a:rPr lang="it-IT" sz="1700" dirty="0"/>
              <a:t>ed organizza una Comunità Energetica </a:t>
            </a:r>
            <a:r>
              <a:rPr lang="it-IT" sz="1700" dirty="0" err="1" smtClean="0"/>
              <a:t>Rinnovsbille</a:t>
            </a:r>
            <a:r>
              <a:rPr lang="it-IT" sz="1700" dirty="0" smtClean="0"/>
              <a:t> volta </a:t>
            </a:r>
            <a:r>
              <a:rPr lang="it-IT" sz="1700" dirty="0"/>
              <a:t>alla loro ricostruzione e gestione; </a:t>
            </a:r>
          </a:p>
          <a:p>
            <a:pPr marL="285750" indent="-285750" algn="just">
              <a:buFont typeface="Arial" panose="020B0604020202020204" pitchFamily="34" charset="0"/>
              <a:buChar char="-"/>
              <a:tabLst>
                <a:tab pos="355600" algn="l"/>
              </a:tabLst>
            </a:pPr>
            <a:r>
              <a:rPr lang="it-IT" sz="1700" dirty="0"/>
              <a:t>applica il più possibile la </a:t>
            </a:r>
            <a:r>
              <a:rPr lang="it-IT" sz="1700" b="1" dirty="0">
                <a:solidFill>
                  <a:srgbClr val="FF0000"/>
                </a:solidFill>
                <a:effectLst>
                  <a:outerShdw blurRad="38100" dist="38100" dir="2700000" algn="tl">
                    <a:srgbClr val="000000">
                      <a:alpha val="43137"/>
                    </a:srgbClr>
                  </a:outerShdw>
                </a:effectLst>
              </a:rPr>
              <a:t>regola delle 4R </a:t>
            </a:r>
            <a:r>
              <a:rPr lang="it-IT" sz="1700" dirty="0"/>
              <a:t>(Riduci, Riusa, Ricicla, Recupera</a:t>
            </a:r>
            <a:r>
              <a:rPr lang="it-IT" sz="1700" dirty="0" smtClean="0"/>
              <a:t>)</a:t>
            </a:r>
            <a:r>
              <a:rPr lang="it-IT" sz="1600" b="1" dirty="0" smtClean="0"/>
              <a:t>:</a:t>
            </a:r>
            <a:endParaRPr lang="it-IT" sz="1600" dirty="0"/>
          </a:p>
          <a:p>
            <a:pPr marL="539750" lvl="1" indent="-269875" algn="just">
              <a:buFont typeface="Courier New" panose="02070309020205020404" pitchFamily="49" charset="0"/>
              <a:buChar char="o"/>
              <a:tabLst>
                <a:tab pos="355600" algn="l"/>
              </a:tabLst>
            </a:pPr>
            <a:r>
              <a:rPr lang="it-IT" sz="1700" b="1" dirty="0" smtClean="0">
                <a:solidFill>
                  <a:srgbClr val="FF0000"/>
                </a:solidFill>
                <a:effectLst>
                  <a:outerShdw blurRad="38100" dist="38100" dir="2700000" algn="tl">
                    <a:srgbClr val="000000">
                      <a:alpha val="43137"/>
                    </a:srgbClr>
                  </a:outerShdw>
                </a:effectLst>
              </a:rPr>
              <a:t>Riduci</a:t>
            </a:r>
            <a:r>
              <a:rPr lang="it-IT" sz="1700" dirty="0"/>
              <a:t>: ridurre la produzione di rifiuti all’origine e quindi: attenzione agli </a:t>
            </a:r>
            <a:r>
              <a:rPr lang="it-IT" sz="1700" dirty="0" smtClean="0"/>
              <a:t>imballaggi, rifiutare un </a:t>
            </a:r>
            <a:r>
              <a:rPr lang="it-IT" sz="1700" dirty="0"/>
              <a:t>eccesso di protezione dei cibi, </a:t>
            </a:r>
            <a:r>
              <a:rPr lang="it-IT" sz="1700" dirty="0" smtClean="0"/>
              <a:t>acquistare </a:t>
            </a:r>
            <a:r>
              <a:rPr lang="it-IT" sz="1700" dirty="0"/>
              <a:t>prodotti </a:t>
            </a:r>
            <a:r>
              <a:rPr lang="it-IT" sz="1700" dirty="0" smtClean="0"/>
              <a:t>con </a:t>
            </a:r>
            <a:r>
              <a:rPr lang="it-IT" sz="1700" dirty="0"/>
              <a:t>imballaggi minimizzati come i detersivi sfusi o </a:t>
            </a:r>
            <a:r>
              <a:rPr lang="it-IT" sz="1700" dirty="0" smtClean="0"/>
              <a:t>con eco ricariche</a:t>
            </a:r>
            <a:r>
              <a:rPr lang="it-IT" sz="1700" dirty="0"/>
              <a:t>, meglio se </a:t>
            </a:r>
            <a:r>
              <a:rPr lang="it-IT" sz="1700" dirty="0" smtClean="0"/>
              <a:t>biodegradabili</a:t>
            </a:r>
            <a:r>
              <a:rPr lang="it-IT" sz="1700" dirty="0"/>
              <a:t>, evitare di scegliere confezioni monouso o </a:t>
            </a:r>
            <a:r>
              <a:rPr lang="it-IT" sz="1700" dirty="0" smtClean="0"/>
              <a:t>monoporzione</a:t>
            </a:r>
            <a:r>
              <a:rPr lang="it-IT" sz="1700" dirty="0"/>
              <a:t>, preferire i </a:t>
            </a:r>
            <a:r>
              <a:rPr lang="it-IT" sz="1700" dirty="0" smtClean="0"/>
              <a:t>contenitori </a:t>
            </a:r>
            <a:r>
              <a:rPr lang="it-IT" sz="1700" dirty="0"/>
              <a:t>con vuoto a rendere, preferire le pile </a:t>
            </a:r>
            <a:r>
              <a:rPr lang="it-IT" sz="1700" dirty="0" smtClean="0"/>
              <a:t>ricaricabili</a:t>
            </a:r>
            <a:r>
              <a:rPr lang="it-IT" sz="1700" dirty="0"/>
              <a:t>, usare borse di </a:t>
            </a:r>
            <a:r>
              <a:rPr lang="it-IT" sz="1700" dirty="0" smtClean="0"/>
              <a:t>juta/stoffa</a:t>
            </a:r>
            <a:r>
              <a:rPr lang="it-IT" sz="1700" dirty="0"/>
              <a:t>, non comprare in eccesso e non </a:t>
            </a:r>
            <a:r>
              <a:rPr lang="it-IT" sz="1700" dirty="0" smtClean="0"/>
              <a:t>sprecare.</a:t>
            </a:r>
          </a:p>
          <a:p>
            <a:pPr marL="539750" lvl="1" indent="-269875" algn="just">
              <a:buFont typeface="Courier New" panose="02070309020205020404" pitchFamily="49" charset="0"/>
              <a:buChar char="o"/>
              <a:tabLst>
                <a:tab pos="355600" algn="l"/>
              </a:tabLst>
            </a:pPr>
            <a:r>
              <a:rPr lang="it-IT" sz="1700" b="1" dirty="0" smtClean="0">
                <a:solidFill>
                  <a:srgbClr val="FF0000"/>
                </a:solidFill>
                <a:effectLst>
                  <a:outerShdw blurRad="38100" dist="38100" dir="2700000" algn="tl">
                    <a:srgbClr val="000000">
                      <a:alpha val="43137"/>
                    </a:srgbClr>
                  </a:outerShdw>
                </a:effectLst>
              </a:rPr>
              <a:t>Riusa</a:t>
            </a:r>
            <a:r>
              <a:rPr lang="it-IT" sz="1700" dirty="0"/>
              <a:t>: utilizzare un prodotto più volte e quindi: riparare, riusare il retro dei fogli </a:t>
            </a:r>
            <a:r>
              <a:rPr lang="it-IT" sz="1700" dirty="0" smtClean="0"/>
              <a:t>di carta </a:t>
            </a:r>
            <a:r>
              <a:rPr lang="it-IT" sz="1700" dirty="0"/>
              <a:t>stampata, riusare i sacchetti di carta/plastica, preferire gli imballaggi </a:t>
            </a:r>
            <a:r>
              <a:rPr lang="it-IT" sz="1700" dirty="0" smtClean="0"/>
              <a:t>recuperabili </a:t>
            </a:r>
            <a:r>
              <a:rPr lang="it-IT" sz="1700" dirty="0"/>
              <a:t>e riutilizzabili, scegliere vestiti e oggetti di seconda </a:t>
            </a:r>
            <a:r>
              <a:rPr lang="it-IT" sz="1700" dirty="0" smtClean="0"/>
              <a:t>mano.</a:t>
            </a:r>
          </a:p>
          <a:p>
            <a:pPr marL="539750" lvl="1" indent="-269875" algn="just">
              <a:buFont typeface="Courier New" panose="02070309020205020404" pitchFamily="49" charset="0"/>
              <a:buChar char="o"/>
              <a:tabLst>
                <a:tab pos="355600" algn="l"/>
              </a:tabLst>
            </a:pPr>
            <a:r>
              <a:rPr lang="it-IT" sz="1700" b="1" dirty="0" smtClean="0">
                <a:solidFill>
                  <a:srgbClr val="FF0000"/>
                </a:solidFill>
                <a:effectLst>
                  <a:outerShdw blurRad="38100" dist="38100" dir="2700000" algn="tl">
                    <a:srgbClr val="000000">
                      <a:alpha val="43137"/>
                    </a:srgbClr>
                  </a:outerShdw>
                </a:effectLst>
              </a:rPr>
              <a:t>Ricicla</a:t>
            </a:r>
            <a:r>
              <a:rPr lang="it-IT" sz="1700" dirty="0"/>
              <a:t>: tutto ciò che non serve più deve essere trasformato e non buttato e </a:t>
            </a:r>
            <a:r>
              <a:rPr lang="it-IT" sz="1700" dirty="0" smtClean="0"/>
              <a:t>quindi</a:t>
            </a:r>
            <a:r>
              <a:rPr lang="it-IT" sz="1700" dirty="0"/>
              <a:t>: </a:t>
            </a:r>
            <a:r>
              <a:rPr lang="it-IT" sz="1700" dirty="0" smtClean="0"/>
              <a:t>    1</a:t>
            </a:r>
            <a:r>
              <a:rPr lang="it-IT" sz="1700" dirty="0"/>
              <a:t>) uscire dall’ottica del rifiuto per entrare in quella del riciclo, ogni </a:t>
            </a:r>
            <a:r>
              <a:rPr lang="it-IT" sz="1700" dirty="0" smtClean="0"/>
              <a:t>materiale ha </a:t>
            </a:r>
            <a:r>
              <a:rPr lang="it-IT" sz="1700" dirty="0"/>
              <a:t>una vita prima di arrivare nelle nostre mani e deve averne un’altra </a:t>
            </a:r>
            <a:r>
              <a:rPr lang="it-IT" sz="1700" dirty="0" smtClean="0"/>
              <a:t>dopo</a:t>
            </a:r>
            <a:r>
              <a:rPr lang="it-IT" sz="1700" dirty="0"/>
              <a:t>; 2) </a:t>
            </a:r>
            <a:r>
              <a:rPr lang="it-IT" sz="1700" dirty="0" smtClean="0"/>
              <a:t>differenziare </a:t>
            </a:r>
            <a:r>
              <a:rPr lang="it-IT" sz="1700" dirty="0"/>
              <a:t>al massimo gli scarti che </a:t>
            </a:r>
            <a:r>
              <a:rPr lang="it-IT" sz="1700" dirty="0" smtClean="0"/>
              <a:t>produciamo.</a:t>
            </a:r>
            <a:endParaRPr lang="it-IT" sz="1700" dirty="0"/>
          </a:p>
          <a:p>
            <a:pPr marL="539750" lvl="1" indent="-269875" algn="just">
              <a:buFont typeface="Courier New" panose="02070309020205020404" pitchFamily="49" charset="0"/>
              <a:buChar char="o"/>
              <a:tabLst>
                <a:tab pos="355600" algn="l"/>
              </a:tabLst>
            </a:pPr>
            <a:r>
              <a:rPr lang="it-IT" sz="1700" b="1" dirty="0" smtClean="0">
                <a:solidFill>
                  <a:srgbClr val="FF0000"/>
                </a:solidFill>
                <a:effectLst>
                  <a:outerShdw blurRad="38100" dist="38100" dir="2700000" algn="tl">
                    <a:srgbClr val="000000">
                      <a:alpha val="43137"/>
                    </a:srgbClr>
                  </a:outerShdw>
                </a:effectLst>
              </a:rPr>
              <a:t>Recupera</a:t>
            </a:r>
            <a:r>
              <a:rPr lang="it-IT" sz="1700" dirty="0"/>
              <a:t>: valorizzare ciò che per qualcuno è un rifiuto per ricavare altri oggetti </a:t>
            </a:r>
            <a:r>
              <a:rPr lang="it-IT" sz="1700" dirty="0" smtClean="0"/>
              <a:t>utilizzabili </a:t>
            </a:r>
            <a:r>
              <a:rPr lang="it-IT" sz="1700" dirty="0"/>
              <a:t>e quindi: 1) usare e acquistare oggetti provenienti dal riutilizzo dei </a:t>
            </a:r>
            <a:r>
              <a:rPr lang="it-IT" sz="1700" dirty="0" smtClean="0"/>
              <a:t>materiali </a:t>
            </a:r>
            <a:r>
              <a:rPr lang="it-IT" sz="1700" dirty="0"/>
              <a:t>di scarto.</a:t>
            </a:r>
          </a:p>
        </p:txBody>
      </p:sp>
      <p:pic>
        <p:nvPicPr>
          <p:cNvPr id="6" name="Immagin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5496" y="22632"/>
            <a:ext cx="600569" cy="598056"/>
          </a:xfrm>
          <a:prstGeom prst="rect">
            <a:avLst/>
          </a:prstGeom>
        </p:spPr>
      </p:pic>
    </p:spTree>
    <p:extLst>
      <p:ext uri="{BB962C8B-B14F-4D97-AF65-F5344CB8AC3E}">
        <p14:creationId xmlns:p14="http://schemas.microsoft.com/office/powerpoint/2010/main" val="1395972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1258888" y="106785"/>
            <a:ext cx="7345362" cy="369887"/>
          </a:xfrm>
          <a:prstGeom prst="rect">
            <a:avLst/>
          </a:prstGeom>
          <a:solidFill>
            <a:schemeClr val="bg1">
              <a:lumMod val="95000"/>
            </a:schemeClr>
          </a:solidFill>
          <a:ln w="9525">
            <a:solidFill>
              <a:srgbClr val="FF0000"/>
            </a:solidFill>
            <a:miter lim="800000"/>
            <a:headEnd/>
            <a:tailEnd/>
          </a:ln>
          <a:effectLst>
            <a:outerShdw dist="107763" dir="2700000" algn="ctr" rotWithShape="0">
              <a:srgbClr val="FF0000"/>
            </a:outerShdw>
          </a:effectLst>
        </p:spPr>
        <p:txBody>
          <a:bodyPr>
            <a:spAutoFit/>
          </a:bodyPr>
          <a:lstStyle/>
          <a:p>
            <a:pPr algn="ctr" eaLnBrk="1" fontAlgn="auto" hangingPunct="1">
              <a:spcBef>
                <a:spcPts val="0"/>
              </a:spcBef>
              <a:spcAft>
                <a:spcPts val="0"/>
              </a:spcAft>
              <a:defRPr/>
            </a:pPr>
            <a:r>
              <a:rPr lang="it-IT" b="1" i="1" dirty="0">
                <a:latin typeface="Arial" charset="0"/>
                <a:cs typeface="+mn-cs"/>
              </a:rPr>
              <a:t>Il calcolatore dell’impronta carbonica</a:t>
            </a:r>
            <a:endParaRPr lang="it-IT" b="1" dirty="0">
              <a:latin typeface="Arial" charset="0"/>
              <a:cs typeface="+mn-cs"/>
            </a:endParaRPr>
          </a:p>
        </p:txBody>
      </p:sp>
      <p:sp>
        <p:nvSpPr>
          <p:cNvPr id="4" name="Segnaposto numero diapositiva 3"/>
          <p:cNvSpPr txBox="1">
            <a:spLocks/>
          </p:cNvSpPr>
          <p:nvPr/>
        </p:nvSpPr>
        <p:spPr bwMode="auto">
          <a:xfrm>
            <a:off x="7010400" y="111547"/>
            <a:ext cx="2133600" cy="365125"/>
          </a:xfrm>
          <a:prstGeom prst="rect">
            <a:avLst/>
          </a:prstGeom>
          <a:noFill/>
          <a:ln w="9525">
            <a:noFill/>
            <a:miter lim="800000"/>
            <a:headEnd/>
            <a:tailEnd/>
          </a:ln>
        </p:spPr>
        <p:txBody>
          <a:bodyPr anchor="ctr"/>
          <a:lstStyle/>
          <a:p>
            <a:pPr algn="r" eaLnBrk="1" hangingPunct="1"/>
            <a:fld id="{5BB73F92-B833-44D6-A6E4-1043483ED71A}" type="slidenum">
              <a:rPr lang="it-IT" altLang="it-CH" sz="1200">
                <a:solidFill>
                  <a:srgbClr val="898989"/>
                </a:solidFill>
                <a:latin typeface="Calibri" pitchFamily="34" charset="0"/>
              </a:rPr>
              <a:pPr algn="r" eaLnBrk="1" hangingPunct="1"/>
              <a:t>37</a:t>
            </a:fld>
            <a:endParaRPr lang="it-IT" altLang="it-CH" sz="1200" dirty="0">
              <a:solidFill>
                <a:srgbClr val="898989"/>
              </a:solidFill>
              <a:latin typeface="Calibri" pitchFamily="34" charset="0"/>
            </a:endParaRPr>
          </a:p>
        </p:txBody>
      </p:sp>
      <p:sp>
        <p:nvSpPr>
          <p:cNvPr id="5" name="Rettangolo 4"/>
          <p:cNvSpPr/>
          <p:nvPr/>
        </p:nvSpPr>
        <p:spPr>
          <a:xfrm>
            <a:off x="0" y="629394"/>
            <a:ext cx="9144000" cy="3231654"/>
          </a:xfrm>
          <a:prstGeom prst="rect">
            <a:avLst/>
          </a:prstGeom>
        </p:spPr>
        <p:txBody>
          <a:bodyPr wrap="square">
            <a:spAutoFit/>
          </a:bodyPr>
          <a:lstStyle/>
          <a:p>
            <a:pPr algn="just">
              <a:defRPr/>
            </a:pPr>
            <a:r>
              <a:rPr lang="it-IT" sz="1700" kern="50" dirty="0" smtClean="0">
                <a:ea typeface="SimSun" panose="02010600030101010101" pitchFamily="2" charset="-122"/>
              </a:rPr>
              <a:t>Esiste un esempio di calcolatore dell’impronta carbonica realizzato dalla Rete per il Clima del Verbano utilizzabile al seguente link: </a:t>
            </a:r>
          </a:p>
          <a:p>
            <a:pPr algn="just">
              <a:defRPr/>
            </a:pPr>
            <a:r>
              <a:rPr lang="it-IT" sz="1700" kern="50" dirty="0">
                <a:ea typeface="SimSun" panose="02010600030101010101" pitchFamily="2" charset="-122"/>
                <a:hlinkClick r:id="rId2"/>
              </a:rPr>
              <a:t>https://</a:t>
            </a:r>
            <a:r>
              <a:rPr lang="it-IT" sz="1700" kern="50" dirty="0" smtClean="0">
                <a:ea typeface="SimSun" panose="02010600030101010101" pitchFamily="2" charset="-122"/>
                <a:hlinkClick r:id="rId2"/>
              </a:rPr>
              <a:t>formfacade.com/public/113172233884691637627/all/form/1FAIpQLSeQvr274Lr4_Ay_TEuaBglMGTACB1Z8JEbHog7ZLXWulSZ9PQ</a:t>
            </a:r>
            <a:r>
              <a:rPr lang="it-IT" sz="1700" kern="50" dirty="0" smtClean="0">
                <a:ea typeface="SimSun" panose="02010600030101010101" pitchFamily="2" charset="-122"/>
              </a:rPr>
              <a:t> </a:t>
            </a:r>
            <a:endParaRPr lang="it-IT" sz="1700" kern="50" dirty="0">
              <a:ea typeface="SimSun" panose="02010600030101010101" pitchFamily="2" charset="-122"/>
            </a:endParaRPr>
          </a:p>
          <a:p>
            <a:pPr algn="just">
              <a:defRPr/>
            </a:pPr>
            <a:r>
              <a:rPr lang="it-IT" sz="1700" kern="50" dirty="0" smtClean="0">
                <a:ea typeface="SimSun" panose="02010600030101010101" pitchFamily="2" charset="-122"/>
              </a:rPr>
              <a:t>Con questo calcolatore si può iniziare a calcolare la propria impronta carbonica.</a:t>
            </a:r>
          </a:p>
          <a:p>
            <a:pPr algn="just">
              <a:defRPr/>
            </a:pPr>
            <a:endParaRPr lang="it-IT" sz="1700" kern="50" dirty="0" smtClean="0">
              <a:ea typeface="SimSun" panose="02010600030101010101" pitchFamily="2" charset="-122"/>
            </a:endParaRPr>
          </a:p>
          <a:p>
            <a:pPr algn="just">
              <a:defRPr/>
            </a:pPr>
            <a:r>
              <a:rPr lang="it-IT" sz="1700" kern="50" dirty="0" smtClean="0">
                <a:ea typeface="SimSun" panose="02010600030101010101" pitchFamily="2" charset="-122"/>
              </a:rPr>
              <a:t>Nel PCTO «Giovani del Verbano per il Clima» è prevista la </a:t>
            </a:r>
            <a:r>
              <a:rPr lang="it-IT" sz="1700" b="1" kern="50" dirty="0" smtClean="0">
                <a:solidFill>
                  <a:srgbClr val="FF0000"/>
                </a:solidFill>
                <a:effectLst>
                  <a:outerShdw blurRad="38100" dist="38100" dir="2700000" algn="tl">
                    <a:srgbClr val="000000">
                      <a:alpha val="43137"/>
                    </a:srgbClr>
                  </a:outerShdw>
                </a:effectLst>
                <a:ea typeface="SimSun" panose="02010600030101010101" pitchFamily="2" charset="-122"/>
              </a:rPr>
              <a:t>realizzazione di un calcolatore online</a:t>
            </a:r>
            <a:r>
              <a:rPr lang="it-IT" sz="1700" kern="50" dirty="0" smtClean="0">
                <a:ea typeface="SimSun" panose="02010600030101010101" pitchFamily="2" charset="-122"/>
              </a:rPr>
              <a:t> da diffondere presso i cittadini luinese. Il calcolatore, oltre ad avere le domande necessarie al calcolo dell’impronta carbonica, può contenere altre domande in una sezione aggiuntiva "Stili di vita" che consentono di analizzare i comportamenti degli abitanti del Comune e capire se questi stanno cambiando stili di vita e quindi consumi in virtù delle azioni che sono state adottate nel luinese.</a:t>
            </a:r>
            <a:endParaRPr lang="it-IT" sz="1700" kern="50" dirty="0">
              <a:ea typeface="SimSun" panose="02010600030101010101" pitchFamily="2" charset="-122"/>
            </a:endParaRPr>
          </a:p>
        </p:txBody>
      </p:sp>
      <p:pic>
        <p:nvPicPr>
          <p:cNvPr id="7" name="Immagine 6"/>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691680" y="4013770"/>
            <a:ext cx="5921078" cy="2639014"/>
          </a:xfrm>
          <a:prstGeom prst="rect">
            <a:avLst/>
          </a:prstGeom>
        </p:spPr>
      </p:pic>
      <p:pic>
        <p:nvPicPr>
          <p:cNvPr id="8" name="Immagine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5496" y="22632"/>
            <a:ext cx="600569" cy="598056"/>
          </a:xfrm>
          <a:prstGeom prst="rect">
            <a:avLst/>
          </a:prstGeom>
        </p:spPr>
      </p:pic>
    </p:spTree>
    <p:extLst>
      <p:ext uri="{BB962C8B-B14F-4D97-AF65-F5344CB8AC3E}">
        <p14:creationId xmlns:p14="http://schemas.microsoft.com/office/powerpoint/2010/main" val="6111885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1258888" y="106785"/>
            <a:ext cx="7345362" cy="369887"/>
          </a:xfrm>
          <a:prstGeom prst="rect">
            <a:avLst/>
          </a:prstGeom>
          <a:solidFill>
            <a:schemeClr val="bg1">
              <a:lumMod val="95000"/>
            </a:schemeClr>
          </a:solidFill>
          <a:ln w="9525">
            <a:solidFill>
              <a:srgbClr val="FF0000"/>
            </a:solidFill>
            <a:miter lim="800000"/>
            <a:headEnd/>
            <a:tailEnd/>
          </a:ln>
          <a:effectLst>
            <a:outerShdw dist="107763" dir="2700000" algn="ctr" rotWithShape="0">
              <a:srgbClr val="FF0000"/>
            </a:outerShdw>
          </a:effectLst>
        </p:spPr>
        <p:txBody>
          <a:bodyPr>
            <a:spAutoFit/>
          </a:bodyPr>
          <a:lstStyle/>
          <a:p>
            <a:pPr algn="ctr" eaLnBrk="1" fontAlgn="auto" hangingPunct="1">
              <a:spcBef>
                <a:spcPts val="0"/>
              </a:spcBef>
              <a:spcAft>
                <a:spcPts val="0"/>
              </a:spcAft>
              <a:defRPr/>
            </a:pPr>
            <a:r>
              <a:rPr lang="it-IT" b="1" i="1" dirty="0">
                <a:latin typeface="Arial" charset="0"/>
                <a:cs typeface="+mn-cs"/>
              </a:rPr>
              <a:t>Proposte per diffondere l’impronta carbonica</a:t>
            </a:r>
            <a:endParaRPr lang="it-IT" b="1" dirty="0">
              <a:latin typeface="Arial" charset="0"/>
              <a:cs typeface="+mn-cs"/>
            </a:endParaRPr>
          </a:p>
        </p:txBody>
      </p:sp>
      <p:sp>
        <p:nvSpPr>
          <p:cNvPr id="4" name="Segnaposto numero diapositiva 3"/>
          <p:cNvSpPr txBox="1">
            <a:spLocks/>
          </p:cNvSpPr>
          <p:nvPr/>
        </p:nvSpPr>
        <p:spPr bwMode="auto">
          <a:xfrm>
            <a:off x="7010400" y="111547"/>
            <a:ext cx="2133600" cy="365125"/>
          </a:xfrm>
          <a:prstGeom prst="rect">
            <a:avLst/>
          </a:prstGeom>
          <a:noFill/>
          <a:ln w="9525">
            <a:noFill/>
            <a:miter lim="800000"/>
            <a:headEnd/>
            <a:tailEnd/>
          </a:ln>
        </p:spPr>
        <p:txBody>
          <a:bodyPr anchor="ctr"/>
          <a:lstStyle/>
          <a:p>
            <a:pPr algn="r" eaLnBrk="1" hangingPunct="1"/>
            <a:fld id="{5BB73F92-B833-44D6-A6E4-1043483ED71A}" type="slidenum">
              <a:rPr lang="it-IT" altLang="it-CH" sz="1200">
                <a:solidFill>
                  <a:srgbClr val="898989"/>
                </a:solidFill>
                <a:latin typeface="Calibri" pitchFamily="34" charset="0"/>
              </a:rPr>
              <a:pPr algn="r" eaLnBrk="1" hangingPunct="1"/>
              <a:t>38</a:t>
            </a:fld>
            <a:endParaRPr lang="it-IT" altLang="it-CH" sz="1200" dirty="0">
              <a:solidFill>
                <a:srgbClr val="898989"/>
              </a:solidFill>
              <a:latin typeface="Calibri" pitchFamily="34" charset="0"/>
            </a:endParaRPr>
          </a:p>
        </p:txBody>
      </p:sp>
      <p:pic>
        <p:nvPicPr>
          <p:cNvPr id="5" name="Immagin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923928" y="1002157"/>
            <a:ext cx="5065365" cy="3578971"/>
          </a:xfrm>
          <a:prstGeom prst="rect">
            <a:avLst/>
          </a:prstGeom>
        </p:spPr>
      </p:pic>
      <p:sp>
        <p:nvSpPr>
          <p:cNvPr id="6" name="Rettangolo 5"/>
          <p:cNvSpPr/>
          <p:nvPr/>
        </p:nvSpPr>
        <p:spPr>
          <a:xfrm>
            <a:off x="0" y="692696"/>
            <a:ext cx="3923928" cy="4278094"/>
          </a:xfrm>
          <a:prstGeom prst="rect">
            <a:avLst/>
          </a:prstGeom>
        </p:spPr>
        <p:txBody>
          <a:bodyPr wrap="square">
            <a:spAutoFit/>
          </a:bodyPr>
          <a:lstStyle/>
          <a:p>
            <a:pPr algn="just">
              <a:defRPr/>
            </a:pPr>
            <a:r>
              <a:rPr lang="it-IT" sz="1700" kern="50" dirty="0">
                <a:ea typeface="SimSun" panose="02010600030101010101" pitchFamily="2" charset="-122"/>
              </a:rPr>
              <a:t>Per diffondere il calcolo dell’impronta carbonica presso la popolazione è fondamentale </a:t>
            </a:r>
            <a:r>
              <a:rPr lang="it-IT" sz="1700" b="1" kern="50" dirty="0">
                <a:solidFill>
                  <a:srgbClr val="FF0000"/>
                </a:solidFill>
                <a:effectLst>
                  <a:outerShdw blurRad="38100" dist="38100" dir="2700000" algn="tl">
                    <a:srgbClr val="000000">
                      <a:alpha val="43137"/>
                    </a:srgbClr>
                  </a:outerShdw>
                </a:effectLst>
                <a:ea typeface="SimSun" panose="02010600030101010101" pitchFamily="2" charset="-122"/>
              </a:rPr>
              <a:t>coinvolgere i giovani delle scuole </a:t>
            </a:r>
            <a:r>
              <a:rPr lang="it-IT" sz="1700" b="1" kern="50" dirty="0" smtClean="0">
                <a:solidFill>
                  <a:srgbClr val="FF0000"/>
                </a:solidFill>
                <a:effectLst>
                  <a:outerShdw blurRad="38100" dist="38100" dir="2700000" algn="tl">
                    <a:srgbClr val="000000">
                      <a:alpha val="43137"/>
                    </a:srgbClr>
                  </a:outerShdw>
                </a:effectLst>
                <a:ea typeface="SimSun" panose="02010600030101010101" pitchFamily="2" charset="-122"/>
              </a:rPr>
              <a:t>secondarie </a:t>
            </a:r>
            <a:r>
              <a:rPr lang="it-IT" sz="1700" b="1" kern="50" dirty="0">
                <a:solidFill>
                  <a:srgbClr val="FF0000"/>
                </a:solidFill>
                <a:effectLst>
                  <a:outerShdw blurRad="38100" dist="38100" dir="2700000" algn="tl">
                    <a:srgbClr val="000000">
                      <a:alpha val="43137"/>
                    </a:srgbClr>
                  </a:outerShdw>
                </a:effectLst>
                <a:ea typeface="SimSun" panose="02010600030101010101" pitchFamily="2" charset="-122"/>
              </a:rPr>
              <a:t>tramite appositi </a:t>
            </a:r>
            <a:r>
              <a:rPr lang="it-IT" sz="1700" b="1" kern="50" dirty="0" smtClean="0">
                <a:solidFill>
                  <a:srgbClr val="FF0000"/>
                </a:solidFill>
                <a:effectLst>
                  <a:outerShdw blurRad="38100" dist="38100" dir="2700000" algn="tl">
                    <a:srgbClr val="000000">
                      <a:alpha val="43137"/>
                    </a:srgbClr>
                  </a:outerShdw>
                </a:effectLst>
                <a:ea typeface="SimSun" panose="02010600030101010101" pitchFamily="2" charset="-122"/>
              </a:rPr>
              <a:t>PCTO </a:t>
            </a:r>
            <a:r>
              <a:rPr lang="it-IT" sz="1700" kern="50" dirty="0" smtClean="0">
                <a:ea typeface="SimSun" panose="02010600030101010101" pitchFamily="2" charset="-122"/>
              </a:rPr>
              <a:t>(Percorsi </a:t>
            </a:r>
            <a:r>
              <a:rPr lang="it-IT" sz="1700" kern="50" dirty="0">
                <a:ea typeface="SimSun" panose="02010600030101010101" pitchFamily="2" charset="-122"/>
              </a:rPr>
              <a:t>per le </a:t>
            </a:r>
            <a:r>
              <a:rPr lang="it-IT" sz="1700" kern="50" dirty="0" smtClean="0">
                <a:ea typeface="SimSun" panose="02010600030101010101" pitchFamily="2" charset="-122"/>
              </a:rPr>
              <a:t>Competenze </a:t>
            </a:r>
            <a:r>
              <a:rPr lang="it-IT" sz="1700" kern="50" dirty="0">
                <a:ea typeface="SimSun" panose="02010600030101010101" pitchFamily="2" charset="-122"/>
              </a:rPr>
              <a:t>Trasversali e per l'Orientamento</a:t>
            </a:r>
            <a:r>
              <a:rPr lang="it-IT" sz="1700" kern="50" dirty="0" smtClean="0">
                <a:ea typeface="SimSun" panose="02010600030101010101" pitchFamily="2" charset="-122"/>
              </a:rPr>
              <a:t>). </a:t>
            </a:r>
            <a:endParaRPr lang="it-IT" sz="1700" kern="50" dirty="0">
              <a:ea typeface="SimSun" panose="02010600030101010101" pitchFamily="2" charset="-122"/>
            </a:endParaRPr>
          </a:p>
          <a:p>
            <a:pPr algn="just">
              <a:defRPr/>
            </a:pPr>
            <a:r>
              <a:rPr lang="it-IT" sz="1700" kern="50" dirty="0">
                <a:ea typeface="SimSun" panose="02010600030101010101" pitchFamily="2" charset="-122"/>
              </a:rPr>
              <a:t>I </a:t>
            </a:r>
            <a:r>
              <a:rPr lang="it-IT" sz="1700" kern="50" dirty="0" smtClean="0">
                <a:ea typeface="SimSun" panose="02010600030101010101" pitchFamily="2" charset="-122"/>
              </a:rPr>
              <a:t>giovani, </a:t>
            </a:r>
            <a:r>
              <a:rPr lang="it-IT" sz="1700" kern="50" dirty="0">
                <a:ea typeface="SimSun" panose="02010600030101010101" pitchFamily="2" charset="-122"/>
              </a:rPr>
              <a:t>formati sul calcolo dell’impronta e sulla </a:t>
            </a:r>
            <a:r>
              <a:rPr lang="it-IT" sz="1700" kern="50" dirty="0" smtClean="0">
                <a:ea typeface="SimSun" panose="02010600030101010101" pitchFamily="2" charset="-122"/>
              </a:rPr>
              <a:t>realizzazione </a:t>
            </a:r>
            <a:r>
              <a:rPr lang="it-IT" sz="1700" kern="50" dirty="0">
                <a:ea typeface="SimSun" panose="02010600030101010101" pitchFamily="2" charset="-122"/>
              </a:rPr>
              <a:t>del calcolatore online, possono poi insegnarlo ai ragazzi delle scuole </a:t>
            </a:r>
            <a:r>
              <a:rPr lang="it-IT" sz="1700" kern="50" dirty="0" smtClean="0">
                <a:ea typeface="SimSun" panose="02010600030101010101" pitchFamily="2" charset="-122"/>
              </a:rPr>
              <a:t>primarie (</a:t>
            </a:r>
            <a:r>
              <a:rPr lang="it-IT" sz="1700" kern="50" dirty="0" err="1" smtClean="0">
                <a:ea typeface="SimSun" panose="02010600030101010101" pitchFamily="2" charset="-122"/>
              </a:rPr>
              <a:t>peer</a:t>
            </a:r>
            <a:r>
              <a:rPr lang="it-IT" sz="1700" kern="50" dirty="0" smtClean="0">
                <a:ea typeface="SimSun" panose="02010600030101010101" pitchFamily="2" charset="-122"/>
              </a:rPr>
              <a:t> to </a:t>
            </a:r>
            <a:r>
              <a:rPr lang="it-IT" sz="1700" kern="50" dirty="0" err="1" smtClean="0">
                <a:ea typeface="SimSun" panose="02010600030101010101" pitchFamily="2" charset="-122"/>
              </a:rPr>
              <a:t>peer</a:t>
            </a:r>
            <a:r>
              <a:rPr lang="it-IT" sz="1700" kern="50" dirty="0" smtClean="0">
                <a:ea typeface="SimSun" panose="02010600030101010101" pitchFamily="2" charset="-122"/>
              </a:rPr>
              <a:t>) </a:t>
            </a:r>
            <a:r>
              <a:rPr lang="it-IT" sz="1700" kern="50" dirty="0">
                <a:ea typeface="SimSun" panose="02010600030101010101" pitchFamily="2" charset="-122"/>
              </a:rPr>
              <a:t>e diffonderlo presso le famiglie. </a:t>
            </a:r>
          </a:p>
          <a:p>
            <a:pPr algn="just">
              <a:defRPr/>
            </a:pPr>
            <a:r>
              <a:rPr lang="it-IT" sz="1700" kern="50" dirty="0">
                <a:ea typeface="SimSun" panose="02010600030101010101" pitchFamily="2" charset="-122"/>
              </a:rPr>
              <a:t>Devono poi raccogliere in modo sistematico i dati per costituire un  </a:t>
            </a:r>
            <a:r>
              <a:rPr lang="it-IT" sz="1700" b="1" kern="50" dirty="0">
                <a:solidFill>
                  <a:srgbClr val="FF0000"/>
                </a:solidFill>
                <a:effectLst>
                  <a:outerShdw blurRad="38100" dist="38100" dir="2700000" algn="tl">
                    <a:srgbClr val="000000">
                      <a:alpha val="43137"/>
                    </a:srgbClr>
                  </a:outerShdw>
                </a:effectLst>
                <a:ea typeface="SimSun" panose="02010600030101010101" pitchFamily="2" charset="-122"/>
              </a:rPr>
              <a:t>Osservatorio Dati Territoriali</a:t>
            </a:r>
            <a:r>
              <a:rPr lang="it-IT" sz="1700" kern="50" dirty="0">
                <a:ea typeface="SimSun" panose="02010600030101010101" pitchFamily="2" charset="-122"/>
              </a:rPr>
              <a:t>.</a:t>
            </a:r>
          </a:p>
        </p:txBody>
      </p:sp>
      <p:sp>
        <p:nvSpPr>
          <p:cNvPr id="7" name="Rettangolo 6"/>
          <p:cNvSpPr/>
          <p:nvPr/>
        </p:nvSpPr>
        <p:spPr>
          <a:xfrm>
            <a:off x="0" y="5052953"/>
            <a:ext cx="9144000" cy="1661993"/>
          </a:xfrm>
          <a:prstGeom prst="rect">
            <a:avLst/>
          </a:prstGeom>
        </p:spPr>
        <p:txBody>
          <a:bodyPr wrap="square">
            <a:spAutoFit/>
          </a:bodyPr>
          <a:lstStyle/>
          <a:p>
            <a:pPr algn="just">
              <a:defRPr/>
            </a:pPr>
            <a:r>
              <a:rPr lang="it-IT" sz="1700" kern="50" dirty="0">
                <a:ea typeface="SimSun" panose="02010600030101010101" pitchFamily="2" charset="-122"/>
              </a:rPr>
              <a:t>Attraverso </a:t>
            </a:r>
            <a:r>
              <a:rPr lang="it-IT" sz="1700" kern="50" dirty="0" smtClean="0">
                <a:ea typeface="SimSun" panose="02010600030101010101" pitchFamily="2" charset="-122"/>
              </a:rPr>
              <a:t>l’Osservatorio </a:t>
            </a:r>
            <a:r>
              <a:rPr lang="it-IT" sz="1700" kern="50" dirty="0">
                <a:ea typeface="SimSun" panose="02010600030101010101" pitchFamily="2" charset="-122"/>
              </a:rPr>
              <a:t>è possibile monitorare gli effetti delle azioni di mitigazione e adattamento proposte dai </a:t>
            </a:r>
            <a:r>
              <a:rPr lang="it-IT" sz="1700" kern="50" dirty="0" smtClean="0">
                <a:ea typeface="SimSun" panose="02010600030101010101" pitchFamily="2" charset="-122"/>
              </a:rPr>
              <a:t>Tavoli per il Clima </a:t>
            </a:r>
            <a:r>
              <a:rPr lang="it-IT" sz="1700" kern="50" dirty="0">
                <a:ea typeface="SimSun" panose="02010600030101010101" pitchFamily="2" charset="-122"/>
              </a:rPr>
              <a:t>ed adottate dal Comune</a:t>
            </a:r>
            <a:r>
              <a:rPr lang="it-IT" sz="1700" kern="50" dirty="0" smtClean="0">
                <a:ea typeface="SimSun" panose="02010600030101010101" pitchFamily="2" charset="-122"/>
              </a:rPr>
              <a:t>.</a:t>
            </a:r>
          </a:p>
          <a:p>
            <a:pPr algn="just">
              <a:defRPr/>
            </a:pPr>
            <a:endParaRPr lang="it-IT" sz="1700" kern="50" dirty="0">
              <a:ea typeface="SimSun" panose="02010600030101010101" pitchFamily="2" charset="-122"/>
            </a:endParaRPr>
          </a:p>
          <a:p>
            <a:pPr algn="just">
              <a:defRPr/>
            </a:pPr>
            <a:r>
              <a:rPr lang="it-IT" sz="1700" kern="50" dirty="0">
                <a:ea typeface="SimSun" panose="02010600030101010101" pitchFamily="2" charset="-122"/>
              </a:rPr>
              <a:t>Un momento importante per far conoscere l’impronta carbonica è l’organizzazione della "</a:t>
            </a:r>
            <a:r>
              <a:rPr lang="it-IT" sz="1700" b="1" kern="50" dirty="0">
                <a:solidFill>
                  <a:srgbClr val="FF0000"/>
                </a:solidFill>
                <a:effectLst>
                  <a:outerShdw blurRad="38100" dist="38100" dir="2700000" algn="tl">
                    <a:srgbClr val="000000">
                      <a:alpha val="43137"/>
                    </a:srgbClr>
                  </a:outerShdw>
                </a:effectLst>
                <a:ea typeface="SimSun" panose="02010600030101010101" pitchFamily="2" charset="-122"/>
              </a:rPr>
              <a:t>Settimana dell’impronta carbonica</a:t>
            </a:r>
            <a:r>
              <a:rPr lang="it-IT" sz="1700" kern="50" dirty="0">
                <a:ea typeface="SimSun" panose="02010600030101010101" pitchFamily="2" charset="-122"/>
              </a:rPr>
              <a:t>": i ragazzi organizzano eventi e manifestazioni culturali sul clima per sensibilizzare la popolazione e raccogliere dati.</a:t>
            </a:r>
          </a:p>
        </p:txBody>
      </p:sp>
      <p:pic>
        <p:nvPicPr>
          <p:cNvPr id="8" name="Immagine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496" y="22632"/>
            <a:ext cx="600569" cy="598056"/>
          </a:xfrm>
          <a:prstGeom prst="rect">
            <a:avLst/>
          </a:prstGeom>
        </p:spPr>
      </p:pic>
    </p:spTree>
    <p:extLst>
      <p:ext uri="{BB962C8B-B14F-4D97-AF65-F5344CB8AC3E}">
        <p14:creationId xmlns:p14="http://schemas.microsoft.com/office/powerpoint/2010/main" val="3384956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1258888" y="106785"/>
            <a:ext cx="7345362" cy="369887"/>
          </a:xfrm>
          <a:prstGeom prst="rect">
            <a:avLst/>
          </a:prstGeom>
          <a:solidFill>
            <a:schemeClr val="bg1">
              <a:lumMod val="95000"/>
            </a:schemeClr>
          </a:solidFill>
          <a:ln w="9525">
            <a:solidFill>
              <a:srgbClr val="FF0000"/>
            </a:solidFill>
            <a:miter lim="800000"/>
            <a:headEnd/>
            <a:tailEnd/>
          </a:ln>
          <a:effectLst>
            <a:outerShdw dist="107763" dir="2700000" algn="ctr" rotWithShape="0">
              <a:srgbClr val="FF0000"/>
            </a:outerShdw>
          </a:effectLst>
        </p:spPr>
        <p:txBody>
          <a:bodyPr>
            <a:spAutoFit/>
          </a:bodyPr>
          <a:lstStyle/>
          <a:p>
            <a:pPr algn="ctr" eaLnBrk="1" fontAlgn="auto" hangingPunct="1">
              <a:spcBef>
                <a:spcPts val="0"/>
              </a:spcBef>
              <a:spcAft>
                <a:spcPts val="0"/>
              </a:spcAft>
              <a:defRPr/>
            </a:pPr>
            <a:r>
              <a:rPr lang="it-IT" b="1" i="1" dirty="0">
                <a:latin typeface="Arial" charset="0"/>
                <a:cs typeface="+mn-cs"/>
              </a:rPr>
              <a:t>Conclusioni</a:t>
            </a:r>
            <a:endParaRPr lang="it-IT" b="1" dirty="0">
              <a:latin typeface="Arial" charset="0"/>
              <a:cs typeface="+mn-cs"/>
            </a:endParaRPr>
          </a:p>
        </p:txBody>
      </p:sp>
      <p:sp>
        <p:nvSpPr>
          <p:cNvPr id="3" name="Segnaposto numero diapositiva 3"/>
          <p:cNvSpPr txBox="1">
            <a:spLocks/>
          </p:cNvSpPr>
          <p:nvPr/>
        </p:nvSpPr>
        <p:spPr bwMode="auto">
          <a:xfrm>
            <a:off x="7010400" y="111547"/>
            <a:ext cx="2133600" cy="365125"/>
          </a:xfrm>
          <a:prstGeom prst="rect">
            <a:avLst/>
          </a:prstGeom>
          <a:noFill/>
          <a:ln w="9525">
            <a:noFill/>
            <a:miter lim="800000"/>
            <a:headEnd/>
            <a:tailEnd/>
          </a:ln>
        </p:spPr>
        <p:txBody>
          <a:bodyPr anchor="ctr"/>
          <a:lstStyle/>
          <a:p>
            <a:pPr algn="r" eaLnBrk="1" hangingPunct="1"/>
            <a:fld id="{5BB73F92-B833-44D6-A6E4-1043483ED71A}" type="slidenum">
              <a:rPr lang="it-IT" altLang="it-CH" sz="1200">
                <a:solidFill>
                  <a:srgbClr val="898989"/>
                </a:solidFill>
                <a:latin typeface="Calibri" pitchFamily="34" charset="0"/>
              </a:rPr>
              <a:pPr algn="r" eaLnBrk="1" hangingPunct="1"/>
              <a:t>39</a:t>
            </a:fld>
            <a:endParaRPr lang="it-IT" altLang="it-CH" sz="1200" dirty="0">
              <a:solidFill>
                <a:srgbClr val="898989"/>
              </a:solidFill>
              <a:latin typeface="Calibri" pitchFamily="34" charset="0"/>
            </a:endParaRPr>
          </a:p>
        </p:txBody>
      </p:sp>
      <p:sp>
        <p:nvSpPr>
          <p:cNvPr id="9" name="Rectangle 3"/>
          <p:cNvSpPr>
            <a:spLocks noChangeArrowheads="1"/>
          </p:cNvSpPr>
          <p:nvPr/>
        </p:nvSpPr>
        <p:spPr bwMode="auto">
          <a:xfrm>
            <a:off x="0" y="620688"/>
            <a:ext cx="9144000" cy="3757055"/>
          </a:xfrm>
          <a:prstGeom prst="rect">
            <a:avLst/>
          </a:prstGeom>
          <a:noFill/>
          <a:ln w="9525">
            <a:noFill/>
            <a:round/>
            <a:headEnd/>
            <a:tailEnd/>
          </a:ln>
        </p:spPr>
        <p:txBody>
          <a:bodyPr wrap="square" lIns="90000" tIns="46800" rIns="90000" bIns="46800">
            <a:spAutoFit/>
          </a:bodyPr>
          <a:lstStyle/>
          <a:p>
            <a:pPr algn="just">
              <a:defRPr/>
            </a:pPr>
            <a:r>
              <a:rPr lang="it-IT" sz="1700" dirty="0"/>
              <a:t>Il calcolo dell’impronta carbonica aumenta la </a:t>
            </a:r>
            <a:r>
              <a:rPr lang="it-IT" sz="1700" b="1" dirty="0">
                <a:solidFill>
                  <a:srgbClr val="FF0000"/>
                </a:solidFill>
                <a:effectLst>
                  <a:outerShdw blurRad="38100" dist="38100" dir="2700000" algn="tl">
                    <a:srgbClr val="000000">
                      <a:alpha val="43137"/>
                    </a:srgbClr>
                  </a:outerShdw>
                </a:effectLst>
              </a:rPr>
              <a:t>consapevolezza</a:t>
            </a:r>
            <a:r>
              <a:rPr lang="it-IT" sz="1700" dirty="0"/>
              <a:t> del nostro impatto sul clima e ci consente di comprendere quali cambiamenti adottare per ridurre le emissioni di gas serra.</a:t>
            </a:r>
          </a:p>
          <a:p>
            <a:pPr algn="just">
              <a:defRPr/>
            </a:pPr>
            <a:r>
              <a:rPr lang="it-IT" sz="1700" dirty="0"/>
              <a:t>L’impronta carbonica dei cittadini di un Comune, unitamente all’inventario base delle emissioni del Comune, consente ai Tavoli di Lavoro per il Clima di analizzare i vari settori responsabili delle emissioni e </a:t>
            </a:r>
            <a:r>
              <a:rPr lang="it-IT" sz="1700" b="1" dirty="0">
                <a:solidFill>
                  <a:srgbClr val="FF0000"/>
                </a:solidFill>
                <a:effectLst>
                  <a:outerShdw blurRad="38100" dist="38100" dir="2700000" algn="tl">
                    <a:srgbClr val="000000">
                      <a:alpha val="43137"/>
                    </a:srgbClr>
                  </a:outerShdw>
                </a:effectLst>
              </a:rPr>
              <a:t>proporre </a:t>
            </a:r>
            <a:r>
              <a:rPr lang="it-IT" sz="1700" b="1" dirty="0" smtClean="0">
                <a:solidFill>
                  <a:srgbClr val="FF0000"/>
                </a:solidFill>
                <a:effectLst>
                  <a:outerShdw blurRad="38100" dist="38100" dir="2700000" algn="tl">
                    <a:srgbClr val="000000">
                      <a:alpha val="43137"/>
                    </a:srgbClr>
                  </a:outerShdw>
                </a:effectLst>
              </a:rPr>
              <a:t>efficaci azioni </a:t>
            </a:r>
            <a:r>
              <a:rPr lang="it-IT" sz="1700" b="1" dirty="0">
                <a:solidFill>
                  <a:srgbClr val="FF0000"/>
                </a:solidFill>
                <a:effectLst>
                  <a:outerShdw blurRad="38100" dist="38100" dir="2700000" algn="tl">
                    <a:srgbClr val="000000">
                      <a:alpha val="43137"/>
                    </a:srgbClr>
                  </a:outerShdw>
                </a:effectLst>
              </a:rPr>
              <a:t>di mitigazione </a:t>
            </a:r>
            <a:r>
              <a:rPr lang="it-IT" sz="1700" b="1" dirty="0" smtClean="0">
                <a:solidFill>
                  <a:srgbClr val="FF0000"/>
                </a:solidFill>
                <a:effectLst>
                  <a:outerShdw blurRad="38100" dist="38100" dir="2700000" algn="tl">
                    <a:srgbClr val="000000">
                      <a:alpha val="43137"/>
                    </a:srgbClr>
                  </a:outerShdw>
                </a:effectLst>
              </a:rPr>
              <a:t>ed adattamento</a:t>
            </a:r>
            <a:r>
              <a:rPr lang="it-IT" sz="1700" dirty="0" smtClean="0"/>
              <a:t>.</a:t>
            </a:r>
            <a:r>
              <a:rPr lang="it-IT" sz="1700" dirty="0"/>
              <a:t> </a:t>
            </a:r>
            <a:endParaRPr lang="it-IT" sz="1700" dirty="0" smtClean="0"/>
          </a:p>
          <a:p>
            <a:pPr algn="just">
              <a:defRPr/>
            </a:pPr>
            <a:endParaRPr lang="it-IT" sz="1700" dirty="0"/>
          </a:p>
          <a:p>
            <a:pPr algn="just">
              <a:defRPr/>
            </a:pPr>
            <a:r>
              <a:rPr lang="it-IT" sz="1700" dirty="0" smtClean="0"/>
              <a:t>Il </a:t>
            </a:r>
            <a:r>
              <a:rPr lang="it-IT" sz="1700" dirty="0"/>
              <a:t>calcolo dell’impronta carbonica rappresenta anche un fondamentale strumento di monitoraggio per capire se le azioni intraprese stanno fornendo i risultati </a:t>
            </a:r>
            <a:r>
              <a:rPr lang="it-IT" sz="1700" dirty="0" smtClean="0"/>
              <a:t>attesi. Questa </a:t>
            </a:r>
            <a:r>
              <a:rPr lang="it-IT" sz="1700" dirty="0"/>
              <a:t>attività è particolarmente interessante per le scuole </a:t>
            </a:r>
            <a:r>
              <a:rPr lang="it-IT" sz="1700" dirty="0" smtClean="0"/>
              <a:t>secondarie di secondo grado </a:t>
            </a:r>
            <a:r>
              <a:rPr lang="it-IT" sz="1700" dirty="0"/>
              <a:t>che possono costruire un </a:t>
            </a:r>
            <a:r>
              <a:rPr lang="it-IT" sz="1700" b="1" dirty="0">
                <a:solidFill>
                  <a:srgbClr val="FF0000"/>
                </a:solidFill>
                <a:effectLst>
                  <a:outerShdw blurRad="38100" dist="38100" dir="2700000" algn="tl">
                    <a:srgbClr val="000000">
                      <a:alpha val="43137"/>
                    </a:srgbClr>
                  </a:outerShdw>
                </a:effectLst>
              </a:rPr>
              <a:t>Osservatorio Dati Territoriali </a:t>
            </a:r>
            <a:r>
              <a:rPr lang="it-IT" sz="1700" dirty="0"/>
              <a:t>utile per tutti gli enti e per le associazioni che si occupano di clima ed ambiente. È inoltre importante che i ragazzi delle scuole siano consapevoli dei cambiamenti che occorre attuare negli stili di vita e che </a:t>
            </a:r>
            <a:r>
              <a:rPr lang="it-IT" sz="1700" dirty="0" smtClean="0"/>
              <a:t>coinvolgono </a:t>
            </a:r>
            <a:r>
              <a:rPr lang="it-IT" sz="1700" dirty="0"/>
              <a:t>le loro famiglie. Solo così si potranno raggiungere gli obiettivi di riduzione delle emissioni di CO2 entro il 2030 stabiliti dall’Unione Europea.  </a:t>
            </a:r>
          </a:p>
        </p:txBody>
      </p:sp>
      <p:pic>
        <p:nvPicPr>
          <p:cNvPr id="4" name="Immagine 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575338" y="4628986"/>
            <a:ext cx="4712461" cy="2184390"/>
          </a:xfrm>
          <a:prstGeom prst="rect">
            <a:avLst/>
          </a:prstGeom>
        </p:spPr>
      </p:pic>
      <p:pic>
        <p:nvPicPr>
          <p:cNvPr id="7" name="Immagin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496" y="22632"/>
            <a:ext cx="600569" cy="598056"/>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1258888" y="106785"/>
            <a:ext cx="7345362" cy="369887"/>
          </a:xfrm>
          <a:prstGeom prst="rect">
            <a:avLst/>
          </a:prstGeom>
          <a:solidFill>
            <a:schemeClr val="bg1">
              <a:lumMod val="95000"/>
            </a:schemeClr>
          </a:solidFill>
          <a:ln w="9525">
            <a:solidFill>
              <a:srgbClr val="FF0000"/>
            </a:solidFill>
            <a:miter lim="800000"/>
            <a:headEnd/>
            <a:tailEnd/>
          </a:ln>
          <a:effectLst>
            <a:outerShdw dist="107763" dir="2700000" algn="ctr" rotWithShape="0">
              <a:srgbClr val="FF0000"/>
            </a:outerShdw>
          </a:effectLst>
        </p:spPr>
        <p:txBody>
          <a:bodyPr>
            <a:spAutoFit/>
          </a:bodyPr>
          <a:lstStyle/>
          <a:p>
            <a:pPr algn="ctr" eaLnBrk="1" fontAlgn="auto" hangingPunct="1">
              <a:spcBef>
                <a:spcPts val="0"/>
              </a:spcBef>
              <a:spcAft>
                <a:spcPts val="0"/>
              </a:spcAft>
              <a:defRPr/>
            </a:pPr>
            <a:r>
              <a:rPr lang="it-IT" b="1" i="1" dirty="0" smtClean="0">
                <a:latin typeface="Arial" charset="0"/>
                <a:cs typeface="+mn-cs"/>
              </a:rPr>
              <a:t>Grazie per l’attenzione</a:t>
            </a:r>
            <a:endParaRPr lang="it-IT" b="1" dirty="0">
              <a:latin typeface="Arial" charset="0"/>
              <a:cs typeface="+mn-cs"/>
            </a:endParaRPr>
          </a:p>
        </p:txBody>
      </p:sp>
      <p:sp>
        <p:nvSpPr>
          <p:cNvPr id="3" name="Segnaposto numero diapositiva 3"/>
          <p:cNvSpPr txBox="1">
            <a:spLocks/>
          </p:cNvSpPr>
          <p:nvPr/>
        </p:nvSpPr>
        <p:spPr bwMode="auto">
          <a:xfrm>
            <a:off x="7010400" y="111547"/>
            <a:ext cx="2133600" cy="365125"/>
          </a:xfrm>
          <a:prstGeom prst="rect">
            <a:avLst/>
          </a:prstGeom>
          <a:noFill/>
          <a:ln w="9525">
            <a:noFill/>
            <a:miter lim="800000"/>
            <a:headEnd/>
            <a:tailEnd/>
          </a:ln>
        </p:spPr>
        <p:txBody>
          <a:bodyPr anchor="ctr"/>
          <a:lstStyle/>
          <a:p>
            <a:pPr algn="r" eaLnBrk="1" hangingPunct="1"/>
            <a:fld id="{5BB73F92-B833-44D6-A6E4-1043483ED71A}" type="slidenum">
              <a:rPr lang="it-IT" altLang="it-CH" sz="1200">
                <a:solidFill>
                  <a:srgbClr val="898989"/>
                </a:solidFill>
                <a:latin typeface="Calibri" pitchFamily="34" charset="0"/>
              </a:rPr>
              <a:pPr algn="r" eaLnBrk="1" hangingPunct="1"/>
              <a:t>40</a:t>
            </a:fld>
            <a:endParaRPr lang="it-IT" altLang="it-CH" sz="1200" dirty="0">
              <a:solidFill>
                <a:srgbClr val="898989"/>
              </a:solidFill>
              <a:latin typeface="Calibri" pitchFamily="34" charset="0"/>
            </a:endParaRPr>
          </a:p>
        </p:txBody>
      </p:sp>
      <p:pic>
        <p:nvPicPr>
          <p:cNvPr id="4" name="Immagin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5496" y="22632"/>
            <a:ext cx="600569" cy="598056"/>
          </a:xfrm>
          <a:prstGeom prst="rect">
            <a:avLst/>
          </a:prstGeom>
        </p:spPr>
      </p:pic>
      <p:pic>
        <p:nvPicPr>
          <p:cNvPr id="5" name="Immagine 4"/>
          <p:cNvPicPr>
            <a:picLocks noChangeAspect="1"/>
          </p:cNvPicPr>
          <p:nvPr/>
        </p:nvPicPr>
        <p:blipFill>
          <a:blip r:embed="rId3"/>
          <a:stretch>
            <a:fillRect/>
          </a:stretch>
        </p:blipFill>
        <p:spPr>
          <a:xfrm>
            <a:off x="2843808" y="692696"/>
            <a:ext cx="3672408" cy="3672408"/>
          </a:xfrm>
          <a:prstGeom prst="rect">
            <a:avLst/>
          </a:prstGeom>
        </p:spPr>
      </p:pic>
      <p:sp>
        <p:nvSpPr>
          <p:cNvPr id="6" name="Rettangolo 5"/>
          <p:cNvSpPr/>
          <p:nvPr/>
        </p:nvSpPr>
        <p:spPr>
          <a:xfrm>
            <a:off x="0" y="4437112"/>
            <a:ext cx="9144000" cy="2308324"/>
          </a:xfrm>
          <a:prstGeom prst="rect">
            <a:avLst/>
          </a:prstGeom>
        </p:spPr>
        <p:txBody>
          <a:bodyPr wrap="square">
            <a:spAutoFit/>
          </a:bodyPr>
          <a:lstStyle/>
          <a:p>
            <a:pPr algn="just">
              <a:defRPr/>
            </a:pPr>
            <a:r>
              <a:rPr lang="it-IT" sz="2400" kern="50" dirty="0" smtClean="0">
                <a:ea typeface="SimSun" panose="02010600030101010101" pitchFamily="2" charset="-122"/>
              </a:rPr>
              <a:t>A Luino, nel 2019, molti giovani interessati ai problemi climatici e quindi al loro futuro, hanno pensato di creare il gruppo </a:t>
            </a:r>
            <a:r>
              <a:rPr lang="it-IT" sz="2400" b="1" kern="50" dirty="0" smtClean="0">
                <a:solidFill>
                  <a:srgbClr val="FF0000"/>
                </a:solidFill>
                <a:effectLst>
                  <a:outerShdw blurRad="38100" dist="38100" dir="2700000" algn="tl">
                    <a:srgbClr val="000000">
                      <a:alpha val="43137"/>
                    </a:srgbClr>
                  </a:outerShdw>
                </a:effectLst>
                <a:ea typeface="SimSun" panose="02010600030101010101" pitchFamily="2" charset="-122"/>
              </a:rPr>
              <a:t>FRIDAYS FOR FUTURE LUINO</a:t>
            </a:r>
            <a:r>
              <a:rPr lang="it-IT" sz="2400" kern="50" dirty="0" smtClean="0">
                <a:ea typeface="SimSun" panose="02010600030101010101" pitchFamily="2" charset="-122"/>
              </a:rPr>
              <a:t>, seguendo l’esempio di Greta </a:t>
            </a:r>
            <a:r>
              <a:rPr lang="it-IT" sz="2400" kern="50" dirty="0" err="1" smtClean="0">
                <a:ea typeface="SimSun" panose="02010600030101010101" pitchFamily="2" charset="-122"/>
              </a:rPr>
              <a:t>Thunberg</a:t>
            </a:r>
            <a:r>
              <a:rPr lang="it-IT" sz="2400" kern="50" dirty="0" smtClean="0">
                <a:ea typeface="SimSun" panose="02010600030101010101" pitchFamily="2" charset="-122"/>
              </a:rPr>
              <a:t>.</a:t>
            </a:r>
          </a:p>
          <a:p>
            <a:pPr algn="just">
              <a:defRPr/>
            </a:pPr>
            <a:endParaRPr lang="it-IT" sz="2400" kern="50" dirty="0" smtClean="0">
              <a:ea typeface="SimSun" panose="02010600030101010101" pitchFamily="2" charset="-122"/>
            </a:endParaRPr>
          </a:p>
          <a:p>
            <a:pPr algn="just">
              <a:defRPr/>
            </a:pPr>
            <a:r>
              <a:rPr lang="it-IT" sz="2400" b="1" kern="50" dirty="0" smtClean="0">
                <a:solidFill>
                  <a:srgbClr val="FF0000"/>
                </a:solidFill>
                <a:effectLst>
                  <a:outerShdw blurRad="38100" dist="38100" dir="2700000" algn="tl">
                    <a:srgbClr val="000000">
                      <a:alpha val="43137"/>
                    </a:srgbClr>
                  </a:outerShdw>
                </a:effectLst>
                <a:ea typeface="SimSun" panose="02010600030101010101" pitchFamily="2" charset="-122"/>
              </a:rPr>
              <a:t>Aderisci anche tu </a:t>
            </a:r>
            <a:r>
              <a:rPr lang="it-IT" sz="2400" kern="50" dirty="0" smtClean="0">
                <a:ea typeface="SimSun" panose="02010600030101010101" pitchFamily="2" charset="-122"/>
              </a:rPr>
              <a:t>a </a:t>
            </a:r>
            <a:r>
              <a:rPr lang="it-IT" sz="2400" kern="50" dirty="0">
                <a:ea typeface="SimSun" panose="02010600030101010101" pitchFamily="2" charset="-122"/>
              </a:rPr>
              <a:t>FRIDAYS FOR FUTURE </a:t>
            </a:r>
            <a:r>
              <a:rPr lang="it-IT" sz="2400" kern="50" dirty="0" smtClean="0">
                <a:ea typeface="SimSun" panose="02010600030101010101" pitchFamily="2" charset="-122"/>
              </a:rPr>
              <a:t>LUINO: parteciperai a tante attività per migliorare il tuo futuro.</a:t>
            </a:r>
          </a:p>
        </p:txBody>
      </p:sp>
    </p:spTree>
    <p:extLst>
      <p:ext uri="{BB962C8B-B14F-4D97-AF65-F5344CB8AC3E}">
        <p14:creationId xmlns:p14="http://schemas.microsoft.com/office/powerpoint/2010/main" val="2842777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1258888" y="106785"/>
            <a:ext cx="7345362" cy="369887"/>
          </a:xfrm>
          <a:prstGeom prst="rect">
            <a:avLst/>
          </a:prstGeom>
          <a:solidFill>
            <a:schemeClr val="bg1">
              <a:lumMod val="95000"/>
            </a:schemeClr>
          </a:solidFill>
          <a:ln w="9525">
            <a:solidFill>
              <a:srgbClr val="FF0000"/>
            </a:solidFill>
            <a:miter lim="800000"/>
            <a:headEnd/>
            <a:tailEnd/>
          </a:ln>
          <a:effectLst>
            <a:outerShdw dist="107763" dir="2700000" algn="ctr" rotWithShape="0">
              <a:srgbClr val="FF0000"/>
            </a:outerShdw>
          </a:effectLst>
        </p:spPr>
        <p:txBody>
          <a:bodyPr>
            <a:spAutoFit/>
          </a:bodyPr>
          <a:lstStyle/>
          <a:p>
            <a:pPr algn="ctr" eaLnBrk="1" fontAlgn="auto" hangingPunct="1">
              <a:spcBef>
                <a:spcPts val="0"/>
              </a:spcBef>
              <a:spcAft>
                <a:spcPts val="0"/>
              </a:spcAft>
              <a:defRPr/>
            </a:pPr>
            <a:r>
              <a:rPr lang="it-IT" b="1" i="1" dirty="0">
                <a:latin typeface="Arial" charset="0"/>
                <a:cs typeface="+mn-cs"/>
              </a:rPr>
              <a:t>Riferimenti bibliografici</a:t>
            </a:r>
            <a:endParaRPr lang="it-IT" b="1" dirty="0">
              <a:latin typeface="Arial" charset="0"/>
              <a:cs typeface="+mn-cs"/>
            </a:endParaRPr>
          </a:p>
        </p:txBody>
      </p:sp>
      <p:sp>
        <p:nvSpPr>
          <p:cNvPr id="4" name="Segnaposto numero diapositiva 3"/>
          <p:cNvSpPr txBox="1">
            <a:spLocks/>
          </p:cNvSpPr>
          <p:nvPr/>
        </p:nvSpPr>
        <p:spPr bwMode="auto">
          <a:xfrm>
            <a:off x="7010400" y="111547"/>
            <a:ext cx="2133600" cy="365125"/>
          </a:xfrm>
          <a:prstGeom prst="rect">
            <a:avLst/>
          </a:prstGeom>
          <a:noFill/>
          <a:ln w="9525">
            <a:noFill/>
            <a:miter lim="800000"/>
            <a:headEnd/>
            <a:tailEnd/>
          </a:ln>
        </p:spPr>
        <p:txBody>
          <a:bodyPr anchor="ctr"/>
          <a:lstStyle/>
          <a:p>
            <a:pPr algn="r" eaLnBrk="1" hangingPunct="1"/>
            <a:fld id="{5BB73F92-B833-44D6-A6E4-1043483ED71A}" type="slidenum">
              <a:rPr lang="it-IT" altLang="it-CH" sz="1200">
                <a:solidFill>
                  <a:srgbClr val="898989"/>
                </a:solidFill>
                <a:latin typeface="Calibri" pitchFamily="34" charset="0"/>
              </a:rPr>
              <a:pPr algn="r" eaLnBrk="1" hangingPunct="1"/>
              <a:t>41</a:t>
            </a:fld>
            <a:endParaRPr lang="it-IT" altLang="it-CH" sz="1200" dirty="0">
              <a:solidFill>
                <a:srgbClr val="898989"/>
              </a:solidFill>
              <a:latin typeface="Calibri" pitchFamily="34" charset="0"/>
            </a:endParaRPr>
          </a:p>
        </p:txBody>
      </p:sp>
      <p:sp>
        <p:nvSpPr>
          <p:cNvPr id="5" name="Rectangle 3"/>
          <p:cNvSpPr>
            <a:spLocks noChangeArrowheads="1"/>
          </p:cNvSpPr>
          <p:nvPr/>
        </p:nvSpPr>
        <p:spPr bwMode="auto">
          <a:xfrm>
            <a:off x="467544" y="725063"/>
            <a:ext cx="8100000" cy="5511382"/>
          </a:xfrm>
          <a:prstGeom prst="rect">
            <a:avLst/>
          </a:prstGeom>
          <a:noFill/>
          <a:ln w="9525">
            <a:noFill/>
            <a:round/>
            <a:headEnd/>
            <a:tailEnd/>
          </a:ln>
        </p:spPr>
        <p:txBody>
          <a:bodyPr wrap="square" lIns="90000" tIns="46800" rIns="90000" bIns="46800">
            <a:spAutoFit/>
          </a:bodyPr>
          <a:lstStyle/>
          <a:p>
            <a:pPr algn="just">
              <a:defRPr/>
            </a:pPr>
            <a:r>
              <a:rPr lang="it-IT" sz="1600" b="1" dirty="0">
                <a:solidFill>
                  <a:srgbClr val="FF0000"/>
                </a:solidFill>
                <a:effectLst>
                  <a:outerShdw blurRad="38100" dist="38100" dir="2700000" algn="tl">
                    <a:srgbClr val="000000">
                      <a:alpha val="43137"/>
                    </a:srgbClr>
                  </a:outerShdw>
                </a:effectLst>
              </a:rPr>
              <a:t>A) Abitazione</a:t>
            </a:r>
          </a:p>
          <a:p>
            <a:pPr marL="342900" indent="-342900" algn="just">
              <a:buFont typeface="+mj-lt"/>
              <a:buAutoNum type="arabicPeriod"/>
              <a:defRPr/>
            </a:pPr>
            <a:r>
              <a:rPr lang="it-IT" sz="1600" dirty="0"/>
              <a:t>ISPRA (2020) Fattori di emissione atmosferica di gas a effetto serra nel settore elettrico nazionale e nei principi paesi europei. </a:t>
            </a:r>
          </a:p>
          <a:p>
            <a:pPr marL="342900" indent="-342900" algn="just">
              <a:buFont typeface="+mj-lt"/>
              <a:buAutoNum type="arabicPeriod"/>
              <a:defRPr/>
            </a:pPr>
            <a:r>
              <a:rPr lang="it-IT" sz="1600" dirty="0"/>
              <a:t>PVGIS - </a:t>
            </a:r>
            <a:r>
              <a:rPr lang="it-IT" sz="1600" dirty="0" err="1"/>
              <a:t>Photovoltaic</a:t>
            </a:r>
            <a:r>
              <a:rPr lang="it-IT" sz="1600" dirty="0"/>
              <a:t> </a:t>
            </a:r>
            <a:r>
              <a:rPr lang="it-IT" sz="1600" dirty="0" err="1"/>
              <a:t>Geographical</a:t>
            </a:r>
            <a:r>
              <a:rPr lang="it-IT" sz="1600" dirty="0"/>
              <a:t> Information System (2019) Solar system output </a:t>
            </a:r>
            <a:r>
              <a:rPr lang="it-IT" sz="1600" dirty="0" err="1"/>
              <a:t>prediction</a:t>
            </a:r>
            <a:r>
              <a:rPr lang="it-IT" sz="1600" dirty="0"/>
              <a:t> tool </a:t>
            </a:r>
            <a:r>
              <a:rPr lang="it-IT" sz="1600" dirty="0">
                <a:hlinkClick r:id="rId2"/>
              </a:rPr>
              <a:t>https://re.jrc.ec.europa.eu/pvg_tools/en/#PVP</a:t>
            </a:r>
            <a:r>
              <a:rPr lang="it-IT" sz="1600" dirty="0"/>
              <a:t> </a:t>
            </a:r>
          </a:p>
          <a:p>
            <a:pPr algn="just">
              <a:defRPr/>
            </a:pPr>
            <a:endParaRPr lang="it-IT" sz="1600" b="1" dirty="0">
              <a:solidFill>
                <a:srgbClr val="FF0000"/>
              </a:solidFill>
              <a:effectLst>
                <a:outerShdw blurRad="38100" dist="38100" dir="2700000" algn="tl">
                  <a:srgbClr val="000000">
                    <a:alpha val="43137"/>
                  </a:srgbClr>
                </a:outerShdw>
              </a:effectLst>
            </a:endParaRPr>
          </a:p>
          <a:p>
            <a:pPr algn="just">
              <a:defRPr/>
            </a:pPr>
            <a:r>
              <a:rPr lang="it-IT" sz="1600" b="1" dirty="0">
                <a:solidFill>
                  <a:srgbClr val="FF0000"/>
                </a:solidFill>
                <a:effectLst>
                  <a:outerShdw blurRad="38100" dist="38100" dir="2700000" algn="tl">
                    <a:srgbClr val="000000">
                      <a:alpha val="43137"/>
                    </a:srgbClr>
                  </a:outerShdw>
                </a:effectLst>
              </a:rPr>
              <a:t>B) Mobilità</a:t>
            </a:r>
          </a:p>
          <a:p>
            <a:pPr marL="342900" indent="-342900" algn="just">
              <a:buFont typeface="+mj-lt"/>
              <a:buAutoNum type="arabicPeriod"/>
              <a:defRPr/>
            </a:pPr>
            <a:r>
              <a:rPr lang="it-IT" sz="1600" dirty="0"/>
              <a:t>Stefano Caserini e altri (2019), "Fattori di emissione di CO2 per consumi energetici e trasporti per gli inventari di gas serra degli atenei italiani". Ingegneria dell’ambiente, Vol. 6 n. 1/2019.</a:t>
            </a:r>
          </a:p>
          <a:p>
            <a:pPr marL="342900" indent="-342900" algn="just">
              <a:buFont typeface="+mj-lt"/>
              <a:buAutoNum type="arabicPeriod"/>
              <a:defRPr/>
            </a:pPr>
            <a:r>
              <a:rPr lang="it-IT" sz="1600" dirty="0"/>
              <a:t>Hill e altri (2020), </a:t>
            </a:r>
            <a:r>
              <a:rPr lang="it-IT" sz="1600" dirty="0" err="1"/>
              <a:t>Determining</a:t>
            </a:r>
            <a:r>
              <a:rPr lang="it-IT" sz="1600" dirty="0"/>
              <a:t> the </a:t>
            </a:r>
            <a:r>
              <a:rPr lang="it-IT" sz="1600" dirty="0" err="1"/>
              <a:t>environmental</a:t>
            </a:r>
            <a:r>
              <a:rPr lang="it-IT" sz="1600" dirty="0"/>
              <a:t> impacts of </a:t>
            </a:r>
            <a:r>
              <a:rPr lang="it-IT" sz="1600" dirty="0" err="1"/>
              <a:t>conventional</a:t>
            </a:r>
            <a:r>
              <a:rPr lang="it-IT" sz="1600" dirty="0"/>
              <a:t> and </a:t>
            </a:r>
            <a:r>
              <a:rPr lang="it-IT" sz="1600" dirty="0" err="1"/>
              <a:t>alternatively</a:t>
            </a:r>
            <a:r>
              <a:rPr lang="it-IT" sz="1600" dirty="0"/>
              <a:t> </a:t>
            </a:r>
            <a:r>
              <a:rPr lang="it-IT" sz="1600" dirty="0" err="1"/>
              <a:t>fuelled</a:t>
            </a:r>
            <a:r>
              <a:rPr lang="it-IT" sz="1600" dirty="0"/>
              <a:t> </a:t>
            </a:r>
            <a:r>
              <a:rPr lang="it-IT" sz="1600" dirty="0" err="1"/>
              <a:t>vehicles</a:t>
            </a:r>
            <a:r>
              <a:rPr lang="it-IT" sz="1600" dirty="0"/>
              <a:t> </a:t>
            </a:r>
            <a:r>
              <a:rPr lang="it-IT" sz="1600" dirty="0" err="1"/>
              <a:t>through</a:t>
            </a:r>
            <a:r>
              <a:rPr lang="it-IT" sz="1600" dirty="0"/>
              <a:t> LCA.</a:t>
            </a:r>
          </a:p>
          <a:p>
            <a:pPr marL="342900" indent="-342900" algn="just">
              <a:buFont typeface="+mj-lt"/>
              <a:buAutoNum type="arabicPeriod"/>
              <a:defRPr/>
            </a:pPr>
            <a:r>
              <a:rPr lang="it-IT" sz="1600" dirty="0"/>
              <a:t>ISPRA (2020) Fattori di emissione atmosferica di gas a effetto serra nel settore elettrico nazionale e nei principi paesi europei. </a:t>
            </a:r>
          </a:p>
          <a:p>
            <a:pPr marL="342900" indent="-342900" algn="just">
              <a:buFont typeface="+mj-lt"/>
              <a:buAutoNum type="arabicPeriod"/>
              <a:defRPr/>
            </a:pPr>
            <a:r>
              <a:rPr lang="it-IT" sz="1600" dirty="0"/>
              <a:t>ACI Open Data (2020) Autoritratto 2020 Consistenza Parco Veicoli Circolante COPERT, dati per Provincia di Varese.</a:t>
            </a:r>
          </a:p>
          <a:p>
            <a:pPr marL="342900" indent="-342900" algn="just">
              <a:buFont typeface="+mj-lt"/>
              <a:buAutoNum type="arabicPeriod"/>
              <a:defRPr/>
            </a:pPr>
            <a:r>
              <a:rPr lang="it-IT" sz="1600" dirty="0"/>
              <a:t>Lee e altri (2021) The </a:t>
            </a:r>
            <a:r>
              <a:rPr lang="it-IT" sz="1600" dirty="0" err="1"/>
              <a:t>contribution</a:t>
            </a:r>
            <a:r>
              <a:rPr lang="it-IT" sz="1600" dirty="0"/>
              <a:t> of global </a:t>
            </a:r>
            <a:r>
              <a:rPr lang="it-IT" sz="1600" dirty="0" err="1"/>
              <a:t>aviation</a:t>
            </a:r>
            <a:r>
              <a:rPr lang="it-IT" sz="1600" dirty="0"/>
              <a:t> to </a:t>
            </a:r>
            <a:r>
              <a:rPr lang="it-IT" sz="1600" dirty="0" err="1"/>
              <a:t>anthropogenic</a:t>
            </a:r>
            <a:r>
              <a:rPr lang="it-IT" sz="1600" dirty="0"/>
              <a:t> </a:t>
            </a:r>
            <a:r>
              <a:rPr lang="it-IT" sz="1600" dirty="0" err="1"/>
              <a:t>climate</a:t>
            </a:r>
            <a:r>
              <a:rPr lang="it-IT" sz="1600" dirty="0"/>
              <a:t> forcing for 2000 to 2018, </a:t>
            </a:r>
            <a:r>
              <a:rPr lang="it-IT" sz="1600" dirty="0" err="1"/>
              <a:t>Atmospheric</a:t>
            </a:r>
            <a:r>
              <a:rPr lang="it-IT" sz="1600" dirty="0"/>
              <a:t> Environment 224</a:t>
            </a:r>
          </a:p>
          <a:p>
            <a:pPr marL="342900" indent="-342900" algn="just">
              <a:buFont typeface="+mj-lt"/>
              <a:buAutoNum type="arabicPeriod"/>
              <a:defRPr/>
            </a:pPr>
            <a:r>
              <a:rPr lang="it-IT" sz="1600" dirty="0"/>
              <a:t>Google Earth Pro (https://earth.google.com/), tratti autobus intorno Luino</a:t>
            </a:r>
          </a:p>
          <a:p>
            <a:pPr marL="342900" indent="-342900" algn="just">
              <a:buFont typeface="+mj-lt"/>
              <a:buAutoNum type="arabicPeriod"/>
              <a:defRPr/>
            </a:pPr>
            <a:r>
              <a:rPr lang="it-IT" sz="1600" dirty="0"/>
              <a:t>Sito Trenitalia (www.trenitalia.com), tratti treni intorno a Luino</a:t>
            </a:r>
          </a:p>
          <a:p>
            <a:pPr marL="342900" indent="-342900" algn="just">
              <a:buFont typeface="+mj-lt"/>
              <a:buAutoNum type="arabicPeriod"/>
              <a:defRPr/>
            </a:pPr>
            <a:r>
              <a:rPr lang="it-IT" sz="1600" dirty="0" err="1"/>
              <a:t>Flighttime-calculator</a:t>
            </a:r>
            <a:r>
              <a:rPr lang="it-IT" sz="1600" dirty="0"/>
              <a:t> (https://flighttime-calculator.com/), tratti aerei da Malpensa</a:t>
            </a:r>
          </a:p>
          <a:p>
            <a:pPr marL="342900" indent="-342900" algn="just">
              <a:buFont typeface="+mj-lt"/>
              <a:buAutoNum type="arabicPeriod"/>
              <a:defRPr/>
            </a:pPr>
            <a:endParaRPr lang="it-IT" sz="1600" dirty="0"/>
          </a:p>
        </p:txBody>
      </p:sp>
      <p:pic>
        <p:nvPicPr>
          <p:cNvPr id="6" name="Immagin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496" y="22632"/>
            <a:ext cx="600569" cy="598056"/>
          </a:xfrm>
          <a:prstGeom prst="rect">
            <a:avLst/>
          </a:prstGeom>
        </p:spPr>
      </p:pic>
    </p:spTree>
    <p:extLst>
      <p:ext uri="{BB962C8B-B14F-4D97-AF65-F5344CB8AC3E}">
        <p14:creationId xmlns:p14="http://schemas.microsoft.com/office/powerpoint/2010/main" val="32510395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1258888" y="106785"/>
            <a:ext cx="7345362" cy="369887"/>
          </a:xfrm>
          <a:prstGeom prst="rect">
            <a:avLst/>
          </a:prstGeom>
          <a:solidFill>
            <a:schemeClr val="bg1">
              <a:lumMod val="95000"/>
            </a:schemeClr>
          </a:solidFill>
          <a:ln w="9525">
            <a:solidFill>
              <a:srgbClr val="FF0000"/>
            </a:solidFill>
            <a:miter lim="800000"/>
            <a:headEnd/>
            <a:tailEnd/>
          </a:ln>
          <a:effectLst>
            <a:outerShdw dist="107763" dir="2700000" algn="ctr" rotWithShape="0">
              <a:srgbClr val="FF0000"/>
            </a:outerShdw>
          </a:effectLst>
        </p:spPr>
        <p:txBody>
          <a:bodyPr>
            <a:spAutoFit/>
          </a:bodyPr>
          <a:lstStyle/>
          <a:p>
            <a:pPr algn="ctr" eaLnBrk="1" fontAlgn="auto" hangingPunct="1">
              <a:spcBef>
                <a:spcPts val="0"/>
              </a:spcBef>
              <a:spcAft>
                <a:spcPts val="0"/>
              </a:spcAft>
              <a:defRPr/>
            </a:pPr>
            <a:r>
              <a:rPr lang="it-IT" b="1" i="1" dirty="0">
                <a:latin typeface="Arial" charset="0"/>
                <a:cs typeface="+mn-cs"/>
              </a:rPr>
              <a:t>Riferimenti bibliografici</a:t>
            </a:r>
            <a:endParaRPr lang="it-IT" b="1" dirty="0">
              <a:latin typeface="Arial" charset="0"/>
              <a:cs typeface="+mn-cs"/>
            </a:endParaRPr>
          </a:p>
        </p:txBody>
      </p:sp>
      <p:sp>
        <p:nvSpPr>
          <p:cNvPr id="4" name="Segnaposto numero diapositiva 3"/>
          <p:cNvSpPr txBox="1">
            <a:spLocks/>
          </p:cNvSpPr>
          <p:nvPr/>
        </p:nvSpPr>
        <p:spPr bwMode="auto">
          <a:xfrm>
            <a:off x="7010400" y="111547"/>
            <a:ext cx="2133600" cy="365125"/>
          </a:xfrm>
          <a:prstGeom prst="rect">
            <a:avLst/>
          </a:prstGeom>
          <a:noFill/>
          <a:ln w="9525">
            <a:noFill/>
            <a:miter lim="800000"/>
            <a:headEnd/>
            <a:tailEnd/>
          </a:ln>
        </p:spPr>
        <p:txBody>
          <a:bodyPr anchor="ctr"/>
          <a:lstStyle/>
          <a:p>
            <a:pPr algn="r" eaLnBrk="1" hangingPunct="1"/>
            <a:fld id="{5BB73F92-B833-44D6-A6E4-1043483ED71A}" type="slidenum">
              <a:rPr lang="it-IT" altLang="it-CH" sz="1200">
                <a:solidFill>
                  <a:srgbClr val="898989"/>
                </a:solidFill>
                <a:latin typeface="Calibri" pitchFamily="34" charset="0"/>
              </a:rPr>
              <a:pPr algn="r" eaLnBrk="1" hangingPunct="1"/>
              <a:t>42</a:t>
            </a:fld>
            <a:endParaRPr lang="it-IT" altLang="it-CH" sz="1200" dirty="0">
              <a:solidFill>
                <a:srgbClr val="898989"/>
              </a:solidFill>
              <a:latin typeface="Calibri" pitchFamily="34" charset="0"/>
            </a:endParaRPr>
          </a:p>
        </p:txBody>
      </p:sp>
      <p:sp>
        <p:nvSpPr>
          <p:cNvPr id="5" name="Rectangle 3"/>
          <p:cNvSpPr>
            <a:spLocks noChangeArrowheads="1"/>
          </p:cNvSpPr>
          <p:nvPr/>
        </p:nvSpPr>
        <p:spPr bwMode="auto">
          <a:xfrm>
            <a:off x="576456" y="610658"/>
            <a:ext cx="8100000" cy="6250045"/>
          </a:xfrm>
          <a:prstGeom prst="rect">
            <a:avLst/>
          </a:prstGeom>
          <a:noFill/>
          <a:ln w="9525">
            <a:noFill/>
            <a:round/>
            <a:headEnd/>
            <a:tailEnd/>
          </a:ln>
        </p:spPr>
        <p:txBody>
          <a:bodyPr wrap="square" lIns="90000" tIns="46800" rIns="90000" bIns="46800">
            <a:spAutoFit/>
          </a:bodyPr>
          <a:lstStyle/>
          <a:p>
            <a:pPr algn="just">
              <a:defRPr/>
            </a:pPr>
            <a:r>
              <a:rPr lang="it-IT" sz="1600" b="1" dirty="0">
                <a:solidFill>
                  <a:srgbClr val="FF0000"/>
                </a:solidFill>
                <a:effectLst>
                  <a:outerShdw blurRad="38100" dist="38100" dir="2700000" algn="tl">
                    <a:srgbClr val="000000">
                      <a:alpha val="43137"/>
                    </a:srgbClr>
                  </a:outerShdw>
                </a:effectLst>
              </a:rPr>
              <a:t>C) Alimentazione</a:t>
            </a:r>
          </a:p>
          <a:p>
            <a:pPr marL="342900" indent="-342900" algn="just">
              <a:buFont typeface="+mj-lt"/>
              <a:buAutoNum type="arabicPeriod"/>
              <a:defRPr/>
            </a:pPr>
            <a:r>
              <a:rPr lang="it-IT" sz="1600" dirty="0" err="1"/>
              <a:t>Poore</a:t>
            </a:r>
            <a:r>
              <a:rPr lang="it-IT" sz="1600" dirty="0"/>
              <a:t> and </a:t>
            </a:r>
            <a:r>
              <a:rPr lang="it-IT" sz="1600" dirty="0" err="1"/>
              <a:t>Nemecek</a:t>
            </a:r>
            <a:r>
              <a:rPr lang="it-IT" sz="1600" dirty="0"/>
              <a:t> (2018). "</a:t>
            </a:r>
            <a:r>
              <a:rPr lang="it-IT" sz="1600" dirty="0" err="1"/>
              <a:t>Reducing</a:t>
            </a:r>
            <a:r>
              <a:rPr lang="it-IT" sz="1600" dirty="0"/>
              <a:t> </a:t>
            </a:r>
            <a:r>
              <a:rPr lang="it-IT" sz="1600" dirty="0" err="1"/>
              <a:t>food’s</a:t>
            </a:r>
            <a:r>
              <a:rPr lang="it-IT" sz="1600" dirty="0"/>
              <a:t> </a:t>
            </a:r>
            <a:r>
              <a:rPr lang="it-IT" sz="1600" dirty="0" err="1"/>
              <a:t>environmental</a:t>
            </a:r>
            <a:r>
              <a:rPr lang="it-IT" sz="1600" dirty="0"/>
              <a:t> </a:t>
            </a:r>
            <a:r>
              <a:rPr lang="it-IT" sz="1600" dirty="0" err="1"/>
              <a:t>impacts</a:t>
            </a:r>
            <a:r>
              <a:rPr lang="it-IT" sz="1600" dirty="0"/>
              <a:t> </a:t>
            </a:r>
            <a:r>
              <a:rPr lang="it-IT" sz="1600" dirty="0" err="1"/>
              <a:t>throught</a:t>
            </a:r>
            <a:r>
              <a:rPr lang="it-IT" sz="1600" dirty="0"/>
              <a:t> </a:t>
            </a:r>
            <a:r>
              <a:rPr lang="it-IT" sz="1600" dirty="0" err="1"/>
              <a:t>producers</a:t>
            </a:r>
            <a:r>
              <a:rPr lang="it-IT" sz="1600" dirty="0"/>
              <a:t> and consumers". Science </a:t>
            </a:r>
          </a:p>
          <a:p>
            <a:pPr marL="342900" indent="-342900" algn="just">
              <a:buFont typeface="+mj-lt"/>
              <a:buAutoNum type="arabicPeriod"/>
              <a:defRPr/>
            </a:pPr>
            <a:r>
              <a:rPr lang="it-IT" sz="1600" dirty="0"/>
              <a:t>World Resource Institute (2020) </a:t>
            </a:r>
            <a:r>
              <a:rPr lang="en-US" sz="1600" dirty="0"/>
              <a:t>Cool food collective greenhouse gas emission baseline and 2030 reduction target</a:t>
            </a:r>
          </a:p>
          <a:p>
            <a:pPr marL="342900" indent="-342900" algn="just">
              <a:buFont typeface="+mj-lt"/>
              <a:buAutoNum type="arabicPeriod"/>
              <a:defRPr/>
            </a:pPr>
            <a:r>
              <a:rPr lang="en-US" sz="1600" dirty="0"/>
              <a:t>Giordano e altri (2019) Quantities, determinants and awareness of household’s food waste in Italy: A comparison between diary and questionnaires quantities, Sustainability 11(12)</a:t>
            </a:r>
          </a:p>
          <a:p>
            <a:pPr marL="342900" indent="-342900">
              <a:buFont typeface="+mj-lt"/>
              <a:buAutoNum type="arabicPeriod"/>
              <a:defRPr/>
            </a:pPr>
            <a:r>
              <a:rPr lang="en-US" sz="1600" dirty="0"/>
              <a:t>FAOSTAT (2020): Food Balance Sheets </a:t>
            </a:r>
            <a:r>
              <a:rPr lang="en-US" sz="1600" dirty="0">
                <a:hlinkClick r:id="rId2"/>
              </a:rPr>
              <a:t>http://www.fao.org/faostat/en/#data/FBS</a:t>
            </a:r>
            <a:endParaRPr lang="en-US" sz="1600" dirty="0"/>
          </a:p>
          <a:p>
            <a:pPr marL="342900" indent="-342900">
              <a:buFont typeface="+mj-lt"/>
              <a:buAutoNum type="arabicPeriod"/>
              <a:defRPr/>
            </a:pPr>
            <a:r>
              <a:rPr lang="en-US" sz="1600" dirty="0" err="1"/>
              <a:t>Botto</a:t>
            </a:r>
            <a:r>
              <a:rPr lang="en-US" sz="1600" dirty="0"/>
              <a:t> (2009) Tap Water vs. Bottled Water in a Footprint Integrated Approach, Nature Proceeding.</a:t>
            </a:r>
            <a:endParaRPr lang="it-IT" sz="1600" b="1" dirty="0">
              <a:solidFill>
                <a:srgbClr val="FF0000"/>
              </a:solidFill>
              <a:effectLst>
                <a:outerShdw blurRad="38100" dist="38100" dir="2700000" algn="tl">
                  <a:srgbClr val="000000">
                    <a:alpha val="43137"/>
                  </a:srgbClr>
                </a:outerShdw>
              </a:effectLst>
            </a:endParaRPr>
          </a:p>
          <a:p>
            <a:pPr algn="just">
              <a:defRPr/>
            </a:pPr>
            <a:endParaRPr lang="it-IT" sz="1600" b="1" dirty="0">
              <a:solidFill>
                <a:srgbClr val="FF0000"/>
              </a:solidFill>
              <a:effectLst>
                <a:outerShdw blurRad="38100" dist="38100" dir="2700000" algn="tl">
                  <a:srgbClr val="000000">
                    <a:alpha val="43137"/>
                  </a:srgbClr>
                </a:outerShdw>
              </a:effectLst>
            </a:endParaRPr>
          </a:p>
          <a:p>
            <a:pPr algn="just">
              <a:defRPr/>
            </a:pPr>
            <a:r>
              <a:rPr lang="it-IT" sz="1600" b="1" dirty="0">
                <a:solidFill>
                  <a:srgbClr val="FF0000"/>
                </a:solidFill>
                <a:effectLst>
                  <a:outerShdw blurRad="38100" dist="38100" dir="2700000" algn="tl">
                    <a:srgbClr val="000000">
                      <a:alpha val="43137"/>
                    </a:srgbClr>
                  </a:outerShdw>
                </a:effectLst>
              </a:rPr>
              <a:t>D) Stili di vita</a:t>
            </a:r>
          </a:p>
          <a:p>
            <a:pPr marL="342900" indent="-342900" algn="just">
              <a:buFont typeface="+mj-lt"/>
              <a:buAutoNum type="arabicPeriod"/>
              <a:defRPr/>
            </a:pPr>
            <a:r>
              <a:rPr lang="it-IT" sz="1600" dirty="0"/>
              <a:t>"Dieci buone pratiche ed azioni per le famiglie ed i bambini per la salvaguardia dell’ambiente" presente nel libro "La cascina dei gobbi" di Lucia SPEZZANO – Casa Editrice Costruttori di pace</a:t>
            </a:r>
          </a:p>
          <a:p>
            <a:pPr marL="342900" indent="-342900" algn="just">
              <a:buFont typeface="+mj-lt"/>
              <a:buAutoNum type="arabicPeriod"/>
              <a:defRPr/>
            </a:pPr>
            <a:r>
              <a:rPr lang="en-US" sz="1600" dirty="0"/>
              <a:t>Ghislaine Dubois e altri (2019) “It starts at home? Climate policies targeting household consumption and behavioral decisions are key to low-carbon futures” </a:t>
            </a:r>
            <a:r>
              <a:rPr lang="en-US" sz="1600" dirty="0">
                <a:hlinkClick r:id="rId3"/>
              </a:rPr>
              <a:t>http://sro.sussex.ac.uk/id/eprint/81752/5/1-s2.0-S2214629618310314-main.pdf</a:t>
            </a:r>
            <a:endParaRPr lang="en-US" sz="1600" dirty="0"/>
          </a:p>
          <a:p>
            <a:pPr marL="342900" indent="-342900" algn="just">
              <a:buFont typeface="+mj-lt"/>
              <a:buAutoNum type="arabicPeriod"/>
              <a:defRPr/>
            </a:pPr>
            <a:r>
              <a:rPr lang="en-US" sz="1600" dirty="0" err="1"/>
              <a:t>Ivanova</a:t>
            </a:r>
            <a:r>
              <a:rPr lang="en-US" sz="1600" dirty="0"/>
              <a:t> e altri (2017) Mapping the carbon footprint of EU regions, Environmental Research Letters, Vol. 12, No. 5</a:t>
            </a:r>
          </a:p>
          <a:p>
            <a:pPr marL="342900" indent="-342900" algn="just">
              <a:buFont typeface="+mj-lt"/>
              <a:buAutoNum type="arabicPeriod"/>
              <a:defRPr/>
            </a:pPr>
            <a:r>
              <a:rPr lang="en-US" sz="1600" dirty="0"/>
              <a:t>ISTAT (2021), </a:t>
            </a:r>
            <a:r>
              <a:rPr lang="en-US" sz="1600" dirty="0" err="1"/>
              <a:t>Inflazione</a:t>
            </a:r>
            <a:r>
              <a:rPr lang="en-US" sz="1600" dirty="0"/>
              <a:t>.</a:t>
            </a:r>
          </a:p>
          <a:p>
            <a:pPr marL="342900" indent="-342900">
              <a:buFont typeface="+mj-lt"/>
              <a:buAutoNum type="arabicPeriod"/>
              <a:defRPr/>
            </a:pPr>
            <a:r>
              <a:rPr lang="en-US" sz="1600" dirty="0"/>
              <a:t>The Cambridge Sustainability Commission (2021)  - “Changing our ways? </a:t>
            </a:r>
            <a:r>
              <a:rPr lang="en-US" sz="1600" dirty="0" err="1"/>
              <a:t>Behavoiur</a:t>
            </a:r>
            <a:r>
              <a:rPr lang="en-US" sz="1600" dirty="0"/>
              <a:t> change and the climate crisis”. </a:t>
            </a:r>
          </a:p>
          <a:p>
            <a:pPr>
              <a:defRPr/>
            </a:pPr>
            <a:r>
              <a:rPr lang="en-US" sz="1600" dirty="0"/>
              <a:t>      https://www.rapidtransition.org/resources/cambridge-sustainability-commission/. </a:t>
            </a:r>
          </a:p>
        </p:txBody>
      </p:sp>
      <p:pic>
        <p:nvPicPr>
          <p:cNvPr id="6" name="Immagine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5496" y="22632"/>
            <a:ext cx="600569" cy="598056"/>
          </a:xfrm>
          <a:prstGeom prst="rect">
            <a:avLst/>
          </a:prstGeom>
        </p:spPr>
      </p:pic>
    </p:spTree>
    <p:extLst>
      <p:ext uri="{BB962C8B-B14F-4D97-AF65-F5344CB8AC3E}">
        <p14:creationId xmlns:p14="http://schemas.microsoft.com/office/powerpoint/2010/main" val="40988430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1258888" y="106785"/>
            <a:ext cx="7345362" cy="369887"/>
          </a:xfrm>
          <a:prstGeom prst="rect">
            <a:avLst/>
          </a:prstGeom>
          <a:solidFill>
            <a:schemeClr val="bg1">
              <a:lumMod val="95000"/>
            </a:schemeClr>
          </a:solidFill>
          <a:ln w="9525">
            <a:solidFill>
              <a:srgbClr val="FF0000"/>
            </a:solidFill>
            <a:miter lim="800000"/>
            <a:headEnd/>
            <a:tailEnd/>
          </a:ln>
          <a:effectLst>
            <a:outerShdw dist="107763" dir="2700000" algn="ctr" rotWithShape="0">
              <a:srgbClr val="FF0000"/>
            </a:outerShdw>
          </a:effectLst>
        </p:spPr>
        <p:txBody>
          <a:bodyPr>
            <a:spAutoFit/>
          </a:bodyPr>
          <a:lstStyle/>
          <a:p>
            <a:pPr algn="ctr" eaLnBrk="1" fontAlgn="auto" hangingPunct="1">
              <a:spcBef>
                <a:spcPts val="0"/>
              </a:spcBef>
              <a:spcAft>
                <a:spcPts val="0"/>
              </a:spcAft>
              <a:defRPr/>
            </a:pPr>
            <a:r>
              <a:rPr lang="it-IT" b="1" i="1" dirty="0">
                <a:latin typeface="Arial" charset="0"/>
                <a:cs typeface="+mn-cs"/>
              </a:rPr>
              <a:t>Riferimenti bibliografici</a:t>
            </a:r>
            <a:endParaRPr lang="it-IT" b="1" dirty="0">
              <a:latin typeface="Arial" charset="0"/>
              <a:cs typeface="+mn-cs"/>
            </a:endParaRPr>
          </a:p>
        </p:txBody>
      </p:sp>
      <p:sp>
        <p:nvSpPr>
          <p:cNvPr id="4" name="Rectangle 3"/>
          <p:cNvSpPr>
            <a:spLocks noChangeArrowheads="1"/>
          </p:cNvSpPr>
          <p:nvPr/>
        </p:nvSpPr>
        <p:spPr bwMode="auto">
          <a:xfrm>
            <a:off x="539552" y="725063"/>
            <a:ext cx="8100000" cy="5757603"/>
          </a:xfrm>
          <a:prstGeom prst="rect">
            <a:avLst/>
          </a:prstGeom>
          <a:noFill/>
          <a:ln w="9525">
            <a:noFill/>
            <a:round/>
            <a:headEnd/>
            <a:tailEnd/>
          </a:ln>
        </p:spPr>
        <p:txBody>
          <a:bodyPr wrap="square" lIns="90000" tIns="46800" rIns="90000" bIns="46800">
            <a:spAutoFit/>
          </a:bodyPr>
          <a:lstStyle/>
          <a:p>
            <a:pPr algn="just">
              <a:defRPr/>
            </a:pPr>
            <a:r>
              <a:rPr lang="it-IT" sz="1600" b="1" dirty="0">
                <a:solidFill>
                  <a:srgbClr val="FF0000"/>
                </a:solidFill>
                <a:effectLst>
                  <a:outerShdw blurRad="38100" dist="38100" dir="2700000" algn="tl">
                    <a:srgbClr val="000000">
                      <a:alpha val="43137"/>
                    </a:srgbClr>
                  </a:outerShdw>
                </a:effectLst>
              </a:rPr>
              <a:t>E) Documenti della Rete per il Clima del Verbano  </a:t>
            </a:r>
            <a:r>
              <a:rPr lang="it-IT" sz="1600" dirty="0"/>
              <a:t>(</a:t>
            </a:r>
            <a:r>
              <a:rPr lang="it-IT" sz="1600" dirty="0">
                <a:hlinkClick r:id="rId2"/>
              </a:rPr>
              <a:t>www.reteperilclimadelverbano.it</a:t>
            </a:r>
            <a:r>
              <a:rPr lang="it-IT" sz="1600" dirty="0"/>
              <a:t> )</a:t>
            </a:r>
            <a:endParaRPr lang="it-IT" sz="1600" b="1" dirty="0">
              <a:solidFill>
                <a:srgbClr val="FF0000"/>
              </a:solidFill>
              <a:effectLst>
                <a:outerShdw blurRad="38100" dist="38100" dir="2700000" algn="tl">
                  <a:srgbClr val="000000">
                    <a:alpha val="43137"/>
                  </a:srgbClr>
                </a:outerShdw>
              </a:effectLst>
            </a:endParaRPr>
          </a:p>
          <a:p>
            <a:pPr marL="342900" indent="-342900" algn="just">
              <a:buFont typeface="+mj-lt"/>
              <a:buAutoNum type="arabicPeriod"/>
              <a:defRPr/>
            </a:pPr>
            <a:r>
              <a:rPr lang="it-IT" sz="1600" dirty="0"/>
              <a:t>Cittadini del Verbano per il Clima - Buone pratiche per cittadini, famiglie e consumatori vari a favore dell’ambiente globale e dell’economia locale</a:t>
            </a:r>
          </a:p>
          <a:p>
            <a:pPr marL="342900" indent="-342900" algn="just">
              <a:buFont typeface="+mj-lt"/>
              <a:buAutoNum type="arabicPeriod"/>
              <a:defRPr/>
            </a:pPr>
            <a:r>
              <a:rPr lang="it-IT" sz="1600" dirty="0"/>
              <a:t>Strategia climatica locale per il Verbano - Proposte ai Comuni </a:t>
            </a:r>
          </a:p>
          <a:p>
            <a:pPr marL="342900" indent="-342900" algn="just">
              <a:buFont typeface="+mj-lt"/>
              <a:buAutoNum type="arabicPeriod"/>
              <a:defRPr/>
            </a:pPr>
            <a:r>
              <a:rPr lang="it-IT" sz="1600" dirty="0"/>
              <a:t>Strategia climatica locale per il Verbano - Proposte alle imprese industriali e del terziario</a:t>
            </a:r>
          </a:p>
          <a:p>
            <a:pPr marL="342900" indent="-342900" algn="just">
              <a:buFont typeface="+mj-lt"/>
              <a:buAutoNum type="arabicPeriod"/>
              <a:defRPr/>
            </a:pPr>
            <a:r>
              <a:rPr lang="it-IT" sz="1600" dirty="0"/>
              <a:t>Frank </a:t>
            </a:r>
            <a:r>
              <a:rPr lang="it-IT" sz="1600" dirty="0" err="1"/>
              <a:t>Raes</a:t>
            </a:r>
            <a:r>
              <a:rPr lang="it-IT" sz="1600" dirty="0"/>
              <a:t>, Gianfranco Malagola, Erica Westmore – Verso una strategia climatica locale del Verbano.</a:t>
            </a:r>
          </a:p>
          <a:p>
            <a:pPr algn="just">
              <a:defRPr/>
            </a:pPr>
            <a:endParaRPr lang="it-IT" sz="1600" dirty="0"/>
          </a:p>
          <a:p>
            <a:pPr algn="just">
              <a:defRPr/>
            </a:pPr>
            <a:r>
              <a:rPr lang="it-IT" sz="1600" b="1" dirty="0">
                <a:solidFill>
                  <a:srgbClr val="FF0000"/>
                </a:solidFill>
                <a:effectLst>
                  <a:outerShdw blurRad="38100" dist="38100" dir="2700000" algn="tl">
                    <a:srgbClr val="000000">
                      <a:alpha val="43137"/>
                    </a:srgbClr>
                  </a:outerShdw>
                </a:effectLst>
              </a:rPr>
              <a:t>F) Altri documenti</a:t>
            </a:r>
          </a:p>
          <a:p>
            <a:pPr marL="342900" indent="-342900" algn="just">
              <a:buFont typeface="+mj-lt"/>
              <a:buAutoNum type="arabicPeriod"/>
              <a:defRPr/>
            </a:pPr>
            <a:r>
              <a:rPr lang="it-IT" sz="1600" u="sng" dirty="0">
                <a:hlinkClick r:id="rId3"/>
              </a:rPr>
              <a:t>Friedlingstein et al. 2020</a:t>
            </a:r>
            <a:r>
              <a:rPr lang="it-IT" sz="1600" dirty="0"/>
              <a:t> Global Carbon Budget 2020. Earth System Science Data</a:t>
            </a:r>
          </a:p>
          <a:p>
            <a:pPr marL="342900" indent="-342900" algn="just">
              <a:buFont typeface="+mj-lt"/>
              <a:buAutoNum type="arabicPeriod"/>
              <a:defRPr/>
            </a:pPr>
            <a:r>
              <a:rPr lang="en-US" sz="1600" dirty="0"/>
              <a:t>Dubois, </a:t>
            </a:r>
            <a:r>
              <a:rPr lang="en-US" sz="1600" dirty="0" err="1"/>
              <a:t>Ghislaine</a:t>
            </a:r>
            <a:r>
              <a:rPr lang="en-US" sz="1600" dirty="0"/>
              <a:t> e altri, 2019, “It starts at home? Climate policies targeting household consumption and behavioral decisions are key to low-carbon futures” </a:t>
            </a:r>
            <a:r>
              <a:rPr lang="en-US" sz="1600" dirty="0">
                <a:hlinkClick r:id="rId4"/>
              </a:rPr>
              <a:t>http://sro.sussex.ac.uk/id/eprint/81752/5/1-s2.0-S2214629618310314-main.pdf</a:t>
            </a:r>
            <a:endParaRPr lang="en-US" sz="1600" dirty="0"/>
          </a:p>
          <a:p>
            <a:pPr marL="342900" indent="-342900" algn="just">
              <a:buFont typeface="+mj-lt"/>
              <a:buAutoNum type="arabicPeriod"/>
              <a:defRPr/>
            </a:pPr>
            <a:r>
              <a:rPr lang="en-US" sz="1600" dirty="0"/>
              <a:t>THE CARBON INEQUALITY ERA: An assessment of the global distribution of consumption emissions among individuals from 1990 to 2015 and beyond. </a:t>
            </a:r>
            <a:r>
              <a:rPr lang="en-US" sz="1600" dirty="0" smtClean="0"/>
              <a:t>OXFAM</a:t>
            </a:r>
            <a:endParaRPr lang="en-US" sz="1600" dirty="0"/>
          </a:p>
          <a:p>
            <a:pPr algn="just">
              <a:defRPr/>
            </a:pPr>
            <a:r>
              <a:rPr lang="en-US" sz="1600" dirty="0"/>
              <a:t>      </a:t>
            </a:r>
            <a:r>
              <a:rPr lang="en-US" sz="1200" dirty="0">
                <a:solidFill>
                  <a:srgbClr val="002060"/>
                </a:solidFill>
                <a:hlinkClick r:id="rId5"/>
              </a:rPr>
              <a:t>https://</a:t>
            </a:r>
            <a:r>
              <a:rPr lang="en-US" sz="1200" dirty="0" smtClean="0">
                <a:solidFill>
                  <a:srgbClr val="002060"/>
                </a:solidFill>
                <a:hlinkClick r:id="rId5"/>
              </a:rPr>
              <a:t>www.oxfamitalia.org/wp-content/uploads/2020/09/RAPPORTO-Disuguaglianza-</a:t>
            </a:r>
            <a:r>
              <a:rPr lang="en-US" sz="1200" u="sng" dirty="0" smtClean="0">
                <a:solidFill>
                  <a:srgbClr val="002060"/>
                </a:solidFill>
              </a:rPr>
              <a:t>da-CO2.pdf</a:t>
            </a:r>
          </a:p>
          <a:p>
            <a:pPr marL="342900" indent="-342900" algn="just">
              <a:buFont typeface="+mj-lt"/>
              <a:buAutoNum type="arabicPeriod" startAt="4"/>
              <a:defRPr/>
            </a:pPr>
            <a:r>
              <a:rPr lang="it-IT" sz="1600" dirty="0" smtClean="0"/>
              <a:t>Ministero della transizione ecologica. Pubblicazione parametri standard nazionali per l’inventario delle emissioni di CO2 – Anno 2020</a:t>
            </a:r>
            <a:r>
              <a:rPr lang="en-US" sz="1600" dirty="0" smtClean="0"/>
              <a:t>.</a:t>
            </a:r>
          </a:p>
          <a:p>
            <a:pPr algn="just">
              <a:defRPr/>
            </a:pPr>
            <a:r>
              <a:rPr lang="en-US" sz="1600" dirty="0" smtClean="0"/>
              <a:t>      </a:t>
            </a:r>
            <a:r>
              <a:rPr lang="en-US" sz="1200" dirty="0" smtClean="0">
                <a:hlinkClick r:id="rId6"/>
              </a:rPr>
              <a:t>https</a:t>
            </a:r>
            <a:r>
              <a:rPr lang="en-US" sz="1200" dirty="0">
                <a:hlinkClick r:id="rId6"/>
              </a:rPr>
              <a:t>://</a:t>
            </a:r>
            <a:r>
              <a:rPr lang="en-US" sz="1200" dirty="0" smtClean="0">
                <a:hlinkClick r:id="rId6"/>
              </a:rPr>
              <a:t>www.ets.minambiente.it/News#201-pubblicazione-parametri-standard-nazionali-anno-2020</a:t>
            </a:r>
            <a:endParaRPr lang="en-US" sz="1200" dirty="0" smtClean="0"/>
          </a:p>
          <a:p>
            <a:pPr marL="342900" indent="-342900" algn="just">
              <a:buFont typeface="+mj-lt"/>
              <a:buAutoNum type="arabicPeriod" startAt="5"/>
              <a:defRPr/>
            </a:pPr>
            <a:r>
              <a:rPr lang="en-US" sz="1600" dirty="0" smtClean="0"/>
              <a:t>ISPRA. </a:t>
            </a:r>
            <a:r>
              <a:rPr lang="it-IT" sz="1600" dirty="0" smtClean="0"/>
              <a:t>Indicatori di efficienza e </a:t>
            </a:r>
            <a:r>
              <a:rPr lang="it-IT" sz="1600" dirty="0" err="1" smtClean="0"/>
              <a:t>decarbonizzazione</a:t>
            </a:r>
            <a:r>
              <a:rPr lang="it-IT" sz="1600" dirty="0" smtClean="0"/>
              <a:t> del sistema energetico nazionale e del settore elettrico. Rapporto 343/2021</a:t>
            </a:r>
          </a:p>
          <a:p>
            <a:pPr algn="just">
              <a:defRPr/>
            </a:pPr>
            <a:r>
              <a:rPr lang="it-IT" sz="1300" dirty="0"/>
              <a:t> </a:t>
            </a:r>
            <a:r>
              <a:rPr lang="it-IT" sz="1300" dirty="0" smtClean="0"/>
              <a:t>       </a:t>
            </a:r>
            <a:r>
              <a:rPr lang="it-IT" sz="1600" dirty="0" smtClean="0">
                <a:hlinkClick r:id="rId7"/>
              </a:rPr>
              <a:t>https</a:t>
            </a:r>
            <a:r>
              <a:rPr lang="it-IT" sz="1600" dirty="0">
                <a:hlinkClick r:id="rId7"/>
              </a:rPr>
              <a:t>://</a:t>
            </a:r>
            <a:r>
              <a:rPr lang="it-IT" sz="1600" dirty="0" smtClean="0">
                <a:hlinkClick r:id="rId7"/>
              </a:rPr>
              <a:t>www.isprambiente.gov.it/resolveuid/cf86723b09b046c1811f3861b5ac23b1</a:t>
            </a:r>
            <a:endParaRPr lang="it-IT" sz="1600" dirty="0" smtClean="0"/>
          </a:p>
        </p:txBody>
      </p:sp>
      <p:sp>
        <p:nvSpPr>
          <p:cNvPr id="5" name="Segnaposto numero diapositiva 3"/>
          <p:cNvSpPr txBox="1">
            <a:spLocks/>
          </p:cNvSpPr>
          <p:nvPr/>
        </p:nvSpPr>
        <p:spPr bwMode="auto">
          <a:xfrm>
            <a:off x="7010400" y="111547"/>
            <a:ext cx="2133600" cy="365125"/>
          </a:xfrm>
          <a:prstGeom prst="rect">
            <a:avLst/>
          </a:prstGeom>
          <a:noFill/>
          <a:ln w="9525">
            <a:noFill/>
            <a:miter lim="800000"/>
            <a:headEnd/>
            <a:tailEnd/>
          </a:ln>
        </p:spPr>
        <p:txBody>
          <a:bodyPr anchor="ctr"/>
          <a:lstStyle/>
          <a:p>
            <a:pPr algn="r" eaLnBrk="1" hangingPunct="1"/>
            <a:fld id="{5BB73F92-B833-44D6-A6E4-1043483ED71A}" type="slidenum">
              <a:rPr lang="it-IT" altLang="it-CH" sz="1200">
                <a:solidFill>
                  <a:srgbClr val="898989"/>
                </a:solidFill>
                <a:latin typeface="Calibri" pitchFamily="34" charset="0"/>
              </a:rPr>
              <a:pPr algn="r" eaLnBrk="1" hangingPunct="1"/>
              <a:t>43</a:t>
            </a:fld>
            <a:endParaRPr lang="it-IT" altLang="it-CH" sz="1200" dirty="0">
              <a:solidFill>
                <a:srgbClr val="898989"/>
              </a:solidFill>
              <a:latin typeface="Calibri" pitchFamily="34" charset="0"/>
            </a:endParaRPr>
          </a:p>
        </p:txBody>
      </p:sp>
      <p:pic>
        <p:nvPicPr>
          <p:cNvPr id="6" name="Immagine 5"/>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5496" y="22632"/>
            <a:ext cx="600569" cy="598056"/>
          </a:xfrm>
          <a:prstGeom prst="rect">
            <a:avLst/>
          </a:prstGeom>
        </p:spPr>
      </p:pic>
    </p:spTree>
    <p:extLst>
      <p:ext uri="{BB962C8B-B14F-4D97-AF65-F5344CB8AC3E}">
        <p14:creationId xmlns:p14="http://schemas.microsoft.com/office/powerpoint/2010/main" val="4228506392"/>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7406</TotalTime>
  <Words>6680</Words>
  <Application>Microsoft Office PowerPoint</Application>
  <PresentationFormat>Presentazione su schermo (4:3)</PresentationFormat>
  <Paragraphs>691</Paragraphs>
  <Slides>43</Slides>
  <Notes>0</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43</vt:i4>
      </vt:variant>
    </vt:vector>
  </HeadingPairs>
  <TitlesOfParts>
    <vt:vector size="49" baseType="lpstr">
      <vt:lpstr>SimSun</vt:lpstr>
      <vt:lpstr>Arial</vt:lpstr>
      <vt:lpstr>Calibri</vt:lpstr>
      <vt:lpstr>Courier New</vt:lpstr>
      <vt:lpstr>Wingdings</vt: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Grizli777</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Gianfri</dc:creator>
  <cp:lastModifiedBy>Gianfranco Malagola</cp:lastModifiedBy>
  <cp:revision>1673</cp:revision>
  <cp:lastPrinted>2021-07-28T21:01:24Z</cp:lastPrinted>
  <dcterms:created xsi:type="dcterms:W3CDTF">2011-12-04T17:46:24Z</dcterms:created>
  <dcterms:modified xsi:type="dcterms:W3CDTF">2021-11-27T06:14:55Z</dcterms:modified>
</cp:coreProperties>
</file>