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391" r:id="rId2"/>
    <p:sldId id="499" r:id="rId3"/>
    <p:sldId id="473" r:id="rId4"/>
    <p:sldId id="440" r:id="rId5"/>
    <p:sldId id="469" r:id="rId6"/>
    <p:sldId id="471" r:id="rId7"/>
    <p:sldId id="497" r:id="rId8"/>
    <p:sldId id="476" r:id="rId9"/>
    <p:sldId id="478" r:id="rId10"/>
    <p:sldId id="448" r:id="rId11"/>
    <p:sldId id="495" r:id="rId12"/>
    <p:sldId id="484" r:id="rId13"/>
    <p:sldId id="486" r:id="rId14"/>
    <p:sldId id="485" r:id="rId15"/>
    <p:sldId id="494" r:id="rId16"/>
    <p:sldId id="492" r:id="rId17"/>
    <p:sldId id="449" r:id="rId18"/>
    <p:sldId id="442" r:id="rId19"/>
    <p:sldId id="445" r:id="rId20"/>
    <p:sldId id="455" r:id="rId21"/>
    <p:sldId id="468" r:id="rId22"/>
    <p:sldId id="496" r:id="rId23"/>
    <p:sldId id="446" r:id="rId24"/>
    <p:sldId id="460" r:id="rId25"/>
    <p:sldId id="470" r:id="rId26"/>
    <p:sldId id="461" r:id="rId27"/>
    <p:sldId id="462" r:id="rId28"/>
    <p:sldId id="463" r:id="rId29"/>
    <p:sldId id="464" r:id="rId30"/>
    <p:sldId id="472" r:id="rId31"/>
    <p:sldId id="427" r:id="rId32"/>
    <p:sldId id="466" r:id="rId33"/>
    <p:sldId id="433" r:id="rId34"/>
    <p:sldId id="498" r:id="rId35"/>
  </p:sldIdLst>
  <p:sldSz cx="9144000" cy="6858000" type="screen4x3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CC66"/>
    <a:srgbClr val="003399"/>
    <a:srgbClr val="FEFAC6"/>
    <a:srgbClr val="000000"/>
    <a:srgbClr val="0066FF"/>
    <a:srgbClr val="003366"/>
    <a:srgbClr val="00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30" autoAdjust="0"/>
    <p:restoredTop sz="72194" autoAdjust="0"/>
  </p:normalViewPr>
  <p:slideViewPr>
    <p:cSldViewPr>
      <p:cViewPr varScale="1">
        <p:scale>
          <a:sx n="66" d="100"/>
          <a:sy n="66" d="100"/>
        </p:scale>
        <p:origin x="107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6065" cy="495870"/>
          </a:xfrm>
          <a:prstGeom prst="rect">
            <a:avLst/>
          </a:prstGeom>
        </p:spPr>
        <p:txBody>
          <a:bodyPr vert="horz" lIns="95527" tIns="47764" rIns="95527" bIns="47764" rtlCol="0"/>
          <a:lstStyle>
            <a:lvl1pPr algn="l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611" y="3"/>
            <a:ext cx="2944545" cy="495870"/>
          </a:xfrm>
          <a:prstGeom prst="rect">
            <a:avLst/>
          </a:prstGeom>
        </p:spPr>
        <p:txBody>
          <a:bodyPr vert="horz" lIns="95527" tIns="47764" rIns="95527" bIns="47764" rtlCol="0"/>
          <a:lstStyle>
            <a:lvl1pPr algn="r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762A045-FCDC-42A9-B504-154E32BFFAA2}" type="datetimeFigureOut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27" tIns="47764" rIns="95527" bIns="47764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163" y="4715385"/>
            <a:ext cx="5439355" cy="4465909"/>
          </a:xfrm>
          <a:prstGeom prst="rect">
            <a:avLst/>
          </a:prstGeom>
        </p:spPr>
        <p:txBody>
          <a:bodyPr vert="horz" lIns="95527" tIns="47764" rIns="95527" bIns="47764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29231"/>
            <a:ext cx="2946065" cy="495870"/>
          </a:xfrm>
          <a:prstGeom prst="rect">
            <a:avLst/>
          </a:prstGeom>
        </p:spPr>
        <p:txBody>
          <a:bodyPr vert="horz" lIns="95527" tIns="47764" rIns="95527" bIns="47764" rtlCol="0" anchor="b"/>
          <a:lstStyle>
            <a:lvl1pPr algn="l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611" y="9429231"/>
            <a:ext cx="2944545" cy="495870"/>
          </a:xfrm>
          <a:prstGeom prst="rect">
            <a:avLst/>
          </a:prstGeom>
        </p:spPr>
        <p:txBody>
          <a:bodyPr vert="horz" wrap="square" lIns="95527" tIns="47764" rIns="95527" bIns="4776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37D4DC-F214-4158-B266-162DCEFF55E4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15792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56805-4748-4FC0-8B5D-28512AA1ACD2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32366-3DBC-488B-A65F-B38D06B5A168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689A6-71A4-4FE5-8B87-383082B16F30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B9B5C-4654-4CEC-903A-91EFDB9F2861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8DA4F-489A-4416-BA6C-AF31BEBC6993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466CC-E4D5-4A6D-B63D-9F31CA604170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86D45-0214-478B-8D30-00B489D5E30F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14852-F6F4-4242-AE82-A20F40C88134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77E9E-62E5-4B95-B03C-30B9AC53DEEF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BDE83-49AF-4EFB-B85B-BD5489ADA5BA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8820150" y="0"/>
            <a:ext cx="323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EA4B9-FF4E-48F2-AB89-E43A5E4D6B99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323F0-9F68-4470-85E9-6CD734E590A0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64216-B02B-432C-B600-CE095C2B888C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2B9F4-C650-420C-9357-494AE05E93B7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6C54E-C85E-45DC-80A0-81FFEFEC4D9E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E06D2-5A8A-463C-89FC-B0163957AE8B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CE67-F43D-4B2F-A44A-30C793263EF4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2DB61-2698-466C-B550-0A30C4DB08CA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F085E-7874-4EDA-AEBF-527BCC32AE48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CH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CH"/>
              <a:t>Fare clic per modificare stili del testo dello schema</a:t>
            </a:r>
          </a:p>
          <a:p>
            <a:pPr lvl="1"/>
            <a:r>
              <a:rPr lang="it-IT" altLang="it-CH"/>
              <a:t>Secondo livello</a:t>
            </a:r>
          </a:p>
          <a:p>
            <a:pPr lvl="2"/>
            <a:r>
              <a:rPr lang="it-IT" altLang="it-CH"/>
              <a:t>Terzo livello</a:t>
            </a:r>
          </a:p>
          <a:p>
            <a:pPr lvl="3"/>
            <a:r>
              <a:rPr lang="it-IT" altLang="it-CH"/>
              <a:t>Quarto livello</a:t>
            </a:r>
          </a:p>
          <a:p>
            <a:pPr lvl="4"/>
            <a:r>
              <a:rPr lang="it-IT" altLang="it-CH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DAE9D-76C3-4C7F-9C35-B3DF52878019}" type="datetime1">
              <a:rPr lang="it-IT"/>
              <a:pPr>
                <a:defRPr/>
              </a:pPr>
              <a:t>20/11/2021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EE6921E-5FF0-47C6-B7D5-BED4F61CA224}" type="slidenum">
              <a:rPr lang="it-IT" altLang="it-CH"/>
              <a:pPr>
                <a:defRPr/>
              </a:pPr>
              <a:t>‹N›</a:t>
            </a:fld>
            <a:endParaRPr lang="it-IT" altLang="it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7" r:id="rId1"/>
    <p:sldLayoutId id="2147486638" r:id="rId2"/>
    <p:sldLayoutId id="2147486639" r:id="rId3"/>
    <p:sldLayoutId id="2147486640" r:id="rId4"/>
    <p:sldLayoutId id="2147486641" r:id="rId5"/>
    <p:sldLayoutId id="2147486642" r:id="rId6"/>
    <p:sldLayoutId id="2147486647" r:id="rId7"/>
    <p:sldLayoutId id="2147486643" r:id="rId8"/>
    <p:sldLayoutId id="2147486644" r:id="rId9"/>
    <p:sldLayoutId id="2147486645" r:id="rId10"/>
    <p:sldLayoutId id="214748664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distribuzione.it/progetti-e-innovazioni/paes.htm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-distribuzione@pec.e-distribuzione.i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hyperlink" Target="https://atla.gse.it/atlaimpianti/project/Atlaimpianti_Internet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wmf"/><Relationship Id="rId4" Type="http://schemas.openxmlformats.org/officeDocument/2006/relationships/image" Target="../media/image3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2494" y="4618210"/>
            <a:ext cx="1043188" cy="1379422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349165"/>
            <a:ext cx="9144000" cy="206428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it-IT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PCTO </a:t>
            </a:r>
            <a:r>
              <a:rPr lang="it-IT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it-IT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Giovani del Verbano per il Clima</a:t>
            </a:r>
            <a:r>
              <a:rPr lang="it-IT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</a:p>
          <a:p>
            <a:pPr algn="ctr">
              <a:defRPr/>
            </a:pPr>
            <a:endParaRPr lang="it-IT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it-IT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Inventario Base delle Emissioni</a:t>
            </a:r>
          </a:p>
          <a:p>
            <a:pPr algn="ctr">
              <a:defRPr/>
            </a:pPr>
            <a:endParaRPr lang="it-IT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Anno scolastico 2021-2022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6262087"/>
            <a:ext cx="91440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defRPr/>
            </a:pPr>
            <a:r>
              <a:rPr lang="it-IT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Novembre 2021 </a:t>
            </a:r>
          </a:p>
          <a:p>
            <a:pPr algn="ctr">
              <a:defRPr/>
            </a:pPr>
            <a:r>
              <a:rPr lang="it-IT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Revisione 02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474" y="4719069"/>
            <a:ext cx="1008112" cy="1425654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1208" y="143755"/>
            <a:ext cx="1707713" cy="122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CasellaDiTesto 18"/>
          <p:cNvSpPr txBox="1">
            <a:spLocks noChangeArrowheads="1"/>
          </p:cNvSpPr>
          <p:nvPr/>
        </p:nvSpPr>
        <p:spPr bwMode="auto">
          <a:xfrm>
            <a:off x="4640973" y="5867724"/>
            <a:ext cx="14462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it-IT" altLang="de-DE" sz="1200" b="1" dirty="0"/>
              <a:t>Comune di Luino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6149" y="143755"/>
            <a:ext cx="1264264" cy="127206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1142941"/>
            <a:ext cx="1224136" cy="12190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676423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 PCTO "Giovani del Verbano per il Clima" è strutturato sulla base delle seguenti 4 linee d’azione: </a:t>
            </a:r>
          </a:p>
          <a:p>
            <a:pPr marL="285750" indent="-285750">
              <a:buFont typeface="Wingdings" panose="05000000000000000000" pitchFamily="2" charset="2"/>
              <a:buChar char="ü"/>
              <a:tabLst>
                <a:tab pos="2425700" algn="l"/>
              </a:tabLst>
            </a:pPr>
            <a:r>
              <a:rPr lang="it-IT" b="1" dirty="0" smtClean="0">
                <a:solidFill>
                  <a:srgbClr val="C00000"/>
                </a:solidFill>
              </a:rPr>
              <a:t>Linea </a:t>
            </a:r>
            <a:r>
              <a:rPr lang="it-IT" b="1" dirty="0">
                <a:solidFill>
                  <a:srgbClr val="C00000"/>
                </a:solidFill>
              </a:rPr>
              <a:t>di azione n.1</a:t>
            </a:r>
            <a:r>
              <a:rPr lang="it-IT" dirty="0"/>
              <a:t>: definizione della strategia climatica locale e dei piani d’azione </a:t>
            </a:r>
            <a:endParaRPr lang="it-IT" dirty="0" smtClean="0"/>
          </a:p>
          <a:p>
            <a:pPr>
              <a:tabLst>
                <a:tab pos="2425700" algn="l"/>
              </a:tabLst>
            </a:pPr>
            <a:r>
              <a:rPr lang="it-IT" dirty="0"/>
              <a:t> </a:t>
            </a:r>
            <a:r>
              <a:rPr lang="it-IT" dirty="0" smtClean="0"/>
              <a:t>                                     	per </a:t>
            </a:r>
            <a:r>
              <a:rPr lang="it-IT" dirty="0"/>
              <a:t>le buone </a:t>
            </a:r>
            <a:r>
              <a:rPr lang="it-IT" dirty="0" smtClean="0"/>
              <a:t>pratiche;</a:t>
            </a:r>
          </a:p>
          <a:p>
            <a:pPr marL="285750" indent="-285750">
              <a:buFont typeface="Wingdings" panose="05000000000000000000" pitchFamily="2" charset="2"/>
              <a:buChar char="ü"/>
              <a:tabLst>
                <a:tab pos="2425700" algn="l"/>
              </a:tabLst>
            </a:pPr>
            <a:r>
              <a:rPr lang="it-IT" b="1" dirty="0" smtClean="0">
                <a:solidFill>
                  <a:srgbClr val="C00000"/>
                </a:solidFill>
              </a:rPr>
              <a:t>Linea </a:t>
            </a:r>
            <a:r>
              <a:rPr lang="it-IT" b="1" dirty="0">
                <a:solidFill>
                  <a:srgbClr val="C00000"/>
                </a:solidFill>
              </a:rPr>
              <a:t>di azione n.2</a:t>
            </a:r>
            <a:r>
              <a:rPr lang="it-IT" dirty="0"/>
              <a:t>: diffusione e pubblicizzazione alla cittadinanza delle buone </a:t>
            </a:r>
            <a:r>
              <a:rPr lang="it-IT" dirty="0" smtClean="0"/>
              <a:t>	pratiche </a:t>
            </a:r>
            <a:r>
              <a:rPr lang="it-IT" dirty="0"/>
              <a:t>ed </a:t>
            </a:r>
            <a:r>
              <a:rPr lang="it-IT" dirty="0" smtClean="0"/>
              <a:t>azioni.</a:t>
            </a:r>
          </a:p>
          <a:p>
            <a:pPr marL="285750" indent="-285750">
              <a:buFont typeface="Wingdings" panose="05000000000000000000" pitchFamily="2" charset="2"/>
              <a:buChar char="ü"/>
              <a:tabLst>
                <a:tab pos="2425700" algn="l"/>
              </a:tabLst>
            </a:pPr>
            <a:r>
              <a:rPr lang="it-IT" b="1" dirty="0" smtClean="0">
                <a:solidFill>
                  <a:srgbClr val="C00000"/>
                </a:solidFill>
              </a:rPr>
              <a:t>Linea </a:t>
            </a:r>
            <a:r>
              <a:rPr lang="it-IT" b="1" dirty="0">
                <a:solidFill>
                  <a:srgbClr val="C00000"/>
                </a:solidFill>
              </a:rPr>
              <a:t>di azione n.3</a:t>
            </a:r>
            <a:r>
              <a:rPr lang="it-IT" dirty="0"/>
              <a:t>: definire e realizzare il percorso delle buone pratiche nel </a:t>
            </a:r>
            <a:r>
              <a:rPr lang="it-IT" dirty="0" smtClean="0"/>
              <a:t>	Comune </a:t>
            </a:r>
            <a:r>
              <a:rPr lang="it-IT" dirty="0"/>
              <a:t>di </a:t>
            </a:r>
            <a:r>
              <a:rPr lang="it-IT" dirty="0" smtClean="0"/>
              <a:t>Luino.</a:t>
            </a:r>
          </a:p>
          <a:p>
            <a:pPr marL="285750" indent="-285750">
              <a:buFont typeface="Wingdings" panose="05000000000000000000" pitchFamily="2" charset="2"/>
              <a:buChar char="ü"/>
              <a:tabLst>
                <a:tab pos="2425700" algn="l"/>
              </a:tabLst>
            </a:pPr>
            <a:r>
              <a:rPr lang="it-IT" b="1" dirty="0" smtClean="0">
                <a:solidFill>
                  <a:srgbClr val="C00000"/>
                </a:solidFill>
              </a:rPr>
              <a:t>Linea </a:t>
            </a:r>
            <a:r>
              <a:rPr lang="it-IT" b="1" dirty="0">
                <a:solidFill>
                  <a:srgbClr val="C00000"/>
                </a:solidFill>
              </a:rPr>
              <a:t>di azione n.4</a:t>
            </a:r>
            <a:r>
              <a:rPr lang="it-IT" dirty="0"/>
              <a:t>: attivazione della buona pratica relativa alla lotta allo spreco e </a:t>
            </a:r>
            <a:r>
              <a:rPr lang="it-IT" dirty="0" smtClean="0"/>
              <a:t>	solidarietà </a:t>
            </a:r>
            <a:r>
              <a:rPr lang="it-IT" dirty="0"/>
              <a:t>alimentare.</a:t>
            </a:r>
          </a:p>
          <a:p>
            <a:endParaRPr lang="it-IT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55576" y="193374"/>
            <a:ext cx="763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 smtClean="0">
                <a:latin typeface="Arial" charset="0"/>
                <a:cs typeface="+mn-cs"/>
              </a:rPr>
              <a:t>Introduzione al PCTO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4" name="Segnaposto numero diapositiva 3"/>
          <p:cNvSpPr txBox="1">
            <a:spLocks/>
          </p:cNvSpPr>
          <p:nvPr/>
        </p:nvSpPr>
        <p:spPr bwMode="auto">
          <a:xfrm>
            <a:off x="7010400" y="18864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3501008"/>
            <a:ext cx="4319632" cy="3239724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-7312" y="3717032"/>
            <a:ext cx="40862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/>
              <a:t>Nel seguito illustreremo le attività previste dalla linea d’azione n. 1 che è fondamentale per entrare nel tema dei cambiamenti climatici e del riscaldamento globale.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05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193374"/>
            <a:ext cx="763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Introduzione al PCTO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8864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76423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Questa presentazione ha lo scopo di formare gli studenti che partecipano al PCTO «Giovani del Verbano per il Clima» ad affrontare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punto A) della linea 1</a:t>
            </a: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/>
              <a:t>del progetto ovvero: 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274548"/>
              </p:ext>
            </p:extLst>
          </p:nvPr>
        </p:nvGraphicFramePr>
        <p:xfrm>
          <a:off x="17784" y="1752209"/>
          <a:ext cx="9108504" cy="41970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536">
                  <a:extLst>
                    <a:ext uri="{9D8B030D-6E8A-4147-A177-3AD203B41FA5}">
                      <a16:colId xmlns:a16="http://schemas.microsoft.com/office/drawing/2014/main" val="465562821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4151519124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1457438826"/>
                    </a:ext>
                  </a:extLst>
                </a:gridCol>
              </a:tblGrid>
              <a:tr h="142427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8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A)</a:t>
                      </a: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aggiornamento dell’inventario delle emissioni di gas serra: un gruppo di studenti modificherà i dati dell’Inventario base delle Emissioni andando a leggere le bollette dei consumi di energia e gas degli edifici del Comune per l’anno 2020 e chiedendo gli aggiornamenti alle società di distribuzione dei vettori energetici della città.</a:t>
                      </a: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it-IT" sz="1800" b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895264"/>
                  </a:ext>
                </a:extLst>
              </a:tr>
              <a:tr h="932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B)</a:t>
                      </a:r>
                      <a:endParaRPr lang="it-IT" sz="18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collaborazione con il Tavolo per il Clima ed i suoi Laboratori vi sarà una prima definizione delle azioni e buone pratiche da intraprendere per ridurre le emissioni climalteranti.</a:t>
                      </a: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it-IT" sz="1800" b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051900"/>
                  </a:ext>
                </a:extLst>
              </a:tr>
              <a:tr h="145387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8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C)</a:t>
                      </a:r>
                      <a:endParaRPr lang="it-IT" sz="1800" b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Calcolo</a:t>
                      </a:r>
                      <a:r>
                        <a:rPr lang="it-IT" sz="18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dell’i</a:t>
                      </a:r>
                      <a:r>
                        <a:rPr lang="it-IT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mpronta carbonica: con i docenti di informatica dell’I.S.I.S. si stabiliranno le modalità per preparare un calcolatore online per determinare l’impronta carbonica dei cittadini luinesi e monitorare nel tempo i risultati delle azioni e delle buone pratiche che verranno intraprese. </a:t>
                      </a: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it-IT" sz="1800" b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091" marR="580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484039"/>
                  </a:ext>
                </a:extLst>
              </a:tr>
            </a:tbl>
          </a:graphicData>
        </a:graphic>
      </p:graphicFrame>
      <p:pic>
        <p:nvPicPr>
          <p:cNvPr id="10" name="Immagin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5955" y="1916831"/>
            <a:ext cx="1944000" cy="126457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23"/>
          <a:stretch/>
        </p:blipFill>
        <p:spPr>
          <a:xfrm>
            <a:off x="6915956" y="3450018"/>
            <a:ext cx="1976524" cy="105771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572" y="4677748"/>
            <a:ext cx="1436765" cy="110152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0" y="6300028"/>
            <a:ext cx="9180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Il punto B) e C) verranno trattati in altri incontri.</a:t>
            </a:r>
          </a:p>
        </p:txBody>
      </p:sp>
    </p:spTree>
    <p:extLst>
      <p:ext uri="{BB962C8B-B14F-4D97-AF65-F5344CB8AC3E}">
        <p14:creationId xmlns:p14="http://schemas.microsoft.com/office/powerpoint/2010/main" val="2566203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889844"/>
            <a:ext cx="5076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L’Europa si è posta l’obiettivo di ridurre le emissioni di CO</a:t>
            </a:r>
            <a:r>
              <a:rPr lang="it-IT" baseline="-25000" dirty="0"/>
              <a:t>2</a:t>
            </a:r>
            <a:r>
              <a:rPr lang="it-IT" dirty="0"/>
              <a:t> del 55% entro il 2030 rispetto ai valori del 1990 per poi azzerare le emissioni nette* entro il 2050. 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55576" y="193374"/>
            <a:ext cx="763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Che cosa è un Inventario base delle emissioni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44648" y="292494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-15483" y="2130008"/>
            <a:ext cx="50915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000" dirty="0"/>
              <a:t>* Emissioni nette: differenza tra le emissioni di gas serra e l’assorbimento di carbonio in atmosfera</a:t>
            </a:r>
          </a:p>
        </p:txBody>
      </p:sp>
      <p:sp>
        <p:nvSpPr>
          <p:cNvPr id="7" name="Segnaposto numero diapositiva 3"/>
          <p:cNvSpPr txBox="1">
            <a:spLocks/>
          </p:cNvSpPr>
          <p:nvPr/>
        </p:nvSpPr>
        <p:spPr bwMode="auto">
          <a:xfrm>
            <a:off x="7010400" y="18864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4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714" y="697757"/>
            <a:ext cx="3319372" cy="1867147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15483" y="2638067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Inventario base delle Emissioni </a:t>
            </a:r>
            <a:r>
              <a:rPr lang="it-IT" dirty="0"/>
              <a:t>(Baseline Emission Inventory – BEI) serve a calcolare tutta la CO</a:t>
            </a:r>
            <a:r>
              <a:rPr lang="it-IT" baseline="-25000" dirty="0"/>
              <a:t>2</a:t>
            </a:r>
            <a:r>
              <a:rPr lang="it-IT" dirty="0"/>
              <a:t> emessa nel territorio del Comune durante un anno di riferimento; occorre quindi raccogliere i dati con un metodo che consenta di ordinarli correttamente, leggerli ed poter effettuare gli aggiornamenti negli anni successivi per monitorarne gli andamenti.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Questa attività di raccolta dei dati fa parte dell’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Osservatorio Dati Territoriali </a:t>
            </a:r>
            <a:r>
              <a:rPr lang="it-IT" dirty="0"/>
              <a:t>che, nell’ambito del Tavolo di Lavoro per il Clima, rappresenta quel processo conoscitivo fondamentale per coinvolgere la popolazione nella consapevolezza della qualità della vita nel nostro territorio; i dati sono il risultato di un processo di osservazione che deve interessare tutti poiché rappresentano e descrivono il contesto in cui viviamo. 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L’inventario diventa quindi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base di conoscenza </a:t>
            </a:r>
            <a:r>
              <a:rPr lang="it-IT" dirty="0"/>
              <a:t>per il lavoro dei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Laboratori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dirty="0"/>
              <a:t>che è volto a elaborare ulteriormente questa base al fine di individuare azioni di mitigazione e di adeguamento da discutere ed approvare nel Tavolo  per il Clima. </a:t>
            </a:r>
          </a:p>
        </p:txBody>
      </p:sp>
    </p:spTree>
    <p:extLst>
      <p:ext uri="{BB962C8B-B14F-4D97-AF65-F5344CB8AC3E}">
        <p14:creationId xmlns:p14="http://schemas.microsoft.com/office/powerpoint/2010/main" val="198452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331640" y="193374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Cosa contiene l’inventario base delle emissioni</a:t>
            </a:r>
            <a:endParaRPr lang="it-IT" b="1" dirty="0">
              <a:latin typeface="Arial" charset="0"/>
              <a:cs typeface="+mn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0" y="771083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L’inventario quantifica le seguenti emissioni derivanti dal consumo energetico nel territorio del Comune: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emissioni dirette </a:t>
            </a:r>
            <a:r>
              <a:rPr lang="it-IT" dirty="0"/>
              <a:t>dovute alla combustione di combustibili nel territorio del Comune;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emissioni indirette </a:t>
            </a:r>
            <a:r>
              <a:rPr lang="it-IT" dirty="0"/>
              <a:t>legate alla produzione di elettricità, calore o freddo consumati nel territorio del Comune;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altre emissioni dirette </a:t>
            </a:r>
            <a:r>
              <a:rPr lang="it-IT" dirty="0"/>
              <a:t>prodotte nel territorio (ad esempio trattamento dei rifiuti, fermentazione in agricoltura, industrie EU ETS (</a:t>
            </a:r>
            <a:r>
              <a:rPr lang="it-IT" dirty="0" err="1"/>
              <a:t>European</a:t>
            </a:r>
            <a:r>
              <a:rPr lang="it-IT" dirty="0"/>
              <a:t> Union </a:t>
            </a:r>
            <a:r>
              <a:rPr lang="it-IT" dirty="0" err="1"/>
              <a:t>Emissions</a:t>
            </a:r>
            <a:r>
              <a:rPr lang="it-IT" dirty="0"/>
              <a:t> Trading System).</a:t>
            </a:r>
          </a:p>
        </p:txBody>
      </p:sp>
      <p:sp>
        <p:nvSpPr>
          <p:cNvPr id="5" name="Segnaposto numero diapositiva 3">
            <a:extLst>
              <a:ext uri="{FF2B5EF4-FFF2-40B4-BE49-F238E27FC236}">
                <a16:creationId xmlns:a16="http://schemas.microsoft.com/office/drawing/2014/main" id="{D5DBC118-9C4E-4382-A680-1003640AA610}"/>
              </a:ext>
            </a:extLst>
          </p:cNvPr>
          <p:cNvSpPr txBox="1">
            <a:spLocks/>
          </p:cNvSpPr>
          <p:nvPr/>
        </p:nvSpPr>
        <p:spPr bwMode="auto">
          <a:xfrm>
            <a:off x="7010400" y="18864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5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23329" y="3090350"/>
            <a:ext cx="184141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Nota sul punto b): le emissioni dovute alla produzione di elettricità, calore o freddo </a:t>
            </a:r>
            <a:r>
              <a:rPr lang="it-IT" sz="1200" dirty="0" err="1"/>
              <a:t>consu</a:t>
            </a:r>
            <a:r>
              <a:rPr lang="it-IT" sz="1200" dirty="0"/>
              <a:t>-mati nel territorio </a:t>
            </a:r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sono incluse nell’inventario</a:t>
            </a:r>
            <a:r>
              <a:rPr lang="it-IT" sz="1200" dirty="0"/>
              <a:t>, indipendentemente dal luogo di produzione (interno o esterno al territorio). </a:t>
            </a:r>
          </a:p>
          <a:p>
            <a:pPr algn="just"/>
            <a:r>
              <a:rPr lang="it-IT" sz="1200" dirty="0"/>
              <a:t>Nota sul punto c): nel territorio del Comune di Luino </a:t>
            </a:r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esistono industrie ETS</a:t>
            </a:r>
            <a:r>
              <a:rPr lang="it-IT" sz="1200" dirty="0"/>
              <a:t> ovvero industrie che già parteci-pano ad un sistema europeo di scambio di quote di emissione di gas a effetto serra.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4745" y="2937932"/>
            <a:ext cx="7279255" cy="39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02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A17FFB3C-42CA-47A6-8EB5-6732B172E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193374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L’inventario base delle emissioni</a:t>
            </a:r>
            <a:endParaRPr lang="it-IT" b="1" dirty="0">
              <a:latin typeface="Arial" charset="0"/>
              <a:cs typeface="+mn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0" y="771083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L’Inventario Base delle Emissioni è costruito partendo dai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consumi finali di energia per settore </a:t>
            </a:r>
            <a:r>
              <a:rPr lang="it-IT" dirty="0"/>
              <a:t>(edifici comunali, edifici residenziali, illuminazione pubblica, settore produttivo e commerciale, trasporto, ecc.) e per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vettore</a:t>
            </a:r>
            <a:r>
              <a:rPr lang="it-IT" dirty="0"/>
              <a:t> (gas naturale, gasolio, energia elettrica, ecc.). Dai consumi finali è possibile passare alle emissioni tramite 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fattori di emissione </a:t>
            </a:r>
            <a:r>
              <a:rPr lang="it-IT" dirty="0"/>
              <a:t>stabiliti dall’IPCC (Gruppo  Intergovernativo  per il Cambiamento Climatico) che trasformano </a:t>
            </a:r>
            <a:r>
              <a:rPr lang="it-IT" dirty="0" smtClean="0"/>
              <a:t>i </a:t>
            </a:r>
            <a:r>
              <a:rPr lang="it-IT" dirty="0"/>
              <a:t>consumi in emissioni di CO</a:t>
            </a:r>
            <a:r>
              <a:rPr lang="it-IT" baseline="-25000" dirty="0"/>
              <a:t>2</a:t>
            </a:r>
            <a:r>
              <a:rPr lang="it-IT" dirty="0"/>
              <a:t>. </a:t>
            </a:r>
          </a:p>
          <a:p>
            <a:pPr algn="just"/>
            <a:r>
              <a:rPr lang="it-IT" dirty="0"/>
              <a:t>Il risultato finale è rappresentato dai grafici che illustrano i consumi finali di energia e delle emissioni di CO</a:t>
            </a:r>
            <a:r>
              <a:rPr lang="it-IT" baseline="-25000" dirty="0"/>
              <a:t>2</a:t>
            </a:r>
            <a:r>
              <a:rPr lang="it-IT" dirty="0"/>
              <a:t> nel territorio del Comune di Luino suddivisi per settore e per vettore.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utilizza un file </a:t>
            </a:r>
            <a:r>
              <a:rPr lang="it-IT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 raccogliere tutti i dati e per l’elaborazione dei grafici.</a:t>
            </a:r>
            <a:r>
              <a:rPr lang="it-IT" sz="1400" dirty="0">
                <a:solidFill>
                  <a:srgbClr val="FF0000"/>
                </a:solidFill>
              </a:rPr>
              <a:t> </a:t>
            </a:r>
            <a:r>
              <a:rPr lang="it-IT" dirty="0"/>
              <a:t>Dall’analisi dei dati contenuti nell’inventario è possibile stabilire le priorità delle azioni di mitigazione e predisporre il piano delle azioni.</a:t>
            </a:r>
          </a:p>
        </p:txBody>
      </p:sp>
      <p:sp>
        <p:nvSpPr>
          <p:cNvPr id="5" name="Segnaposto numero diapositiva 3">
            <a:extLst>
              <a:ext uri="{FF2B5EF4-FFF2-40B4-BE49-F238E27FC236}">
                <a16:creationId xmlns:a16="http://schemas.microsoft.com/office/drawing/2014/main" id="{23A63540-2CAB-4B37-A905-22FC9121CAE4}"/>
              </a:ext>
            </a:extLst>
          </p:cNvPr>
          <p:cNvSpPr txBox="1">
            <a:spLocks/>
          </p:cNvSpPr>
          <p:nvPr/>
        </p:nvSpPr>
        <p:spPr bwMode="auto">
          <a:xfrm>
            <a:off x="7010400" y="18864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6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-2178" y="5373216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E’ molto importante ricordare che il Tavolo per il Clima ha costruito per la prima volta l’Inventario Base delle Emissioni nel Comune di Luino; abbiamo quindi avuto grandi difficoltà a raccogliere i dati e spesso non sono riferiti allo stesso anno o non hanno la necessaria coerenza temporale ma sicuramente sono serviti per far partire l’inventario.</a:t>
            </a:r>
            <a:r>
              <a:rPr lang="it-IT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8" name="CasellaDiTesto 7"/>
          <p:cNvSpPr txBox="1">
            <a:spLocks noChangeAspect="1"/>
          </p:cNvSpPr>
          <p:nvPr/>
        </p:nvSpPr>
        <p:spPr>
          <a:xfrm>
            <a:off x="251520" y="4041645"/>
            <a:ext cx="2376263" cy="1200329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dirty="0"/>
              <a:t>Consumi finali di gas e energia elettrica</a:t>
            </a:r>
          </a:p>
          <a:p>
            <a:endParaRPr lang="it-IT" dirty="0"/>
          </a:p>
        </p:txBody>
      </p:sp>
      <p:sp>
        <p:nvSpPr>
          <p:cNvPr id="9" name="CasellaDiTesto 8"/>
          <p:cNvSpPr txBox="1">
            <a:spLocks noChangeAspect="1"/>
          </p:cNvSpPr>
          <p:nvPr/>
        </p:nvSpPr>
        <p:spPr>
          <a:xfrm>
            <a:off x="3203849" y="4028870"/>
            <a:ext cx="2376263" cy="1213103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it-IT" dirty="0"/>
          </a:p>
          <a:p>
            <a:pPr algn="ctr"/>
            <a:r>
              <a:rPr lang="it-IT" dirty="0"/>
              <a:t>Fattori di emissione</a:t>
            </a:r>
          </a:p>
          <a:p>
            <a:endParaRPr lang="it-IT" dirty="0"/>
          </a:p>
        </p:txBody>
      </p:sp>
      <p:sp>
        <p:nvSpPr>
          <p:cNvPr id="11" name="CasellaDiTesto 10"/>
          <p:cNvSpPr txBox="1">
            <a:spLocks noChangeAspect="1"/>
          </p:cNvSpPr>
          <p:nvPr/>
        </p:nvSpPr>
        <p:spPr>
          <a:xfrm>
            <a:off x="6156176" y="4028869"/>
            <a:ext cx="2376263" cy="1213103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noAutofit/>
          </a:bodyPr>
          <a:lstStyle/>
          <a:p>
            <a:endParaRPr lang="it-IT" dirty="0"/>
          </a:p>
          <a:p>
            <a:pPr algn="ctr"/>
            <a:r>
              <a:rPr lang="it-IT" dirty="0"/>
              <a:t>Emissioni di CO2</a:t>
            </a:r>
          </a:p>
          <a:p>
            <a:endParaRPr lang="it-IT" dirty="0"/>
          </a:p>
        </p:txBody>
      </p:sp>
      <p:sp>
        <p:nvSpPr>
          <p:cNvPr id="12" name="Freccia a destra 11"/>
          <p:cNvSpPr/>
          <p:nvPr/>
        </p:nvSpPr>
        <p:spPr>
          <a:xfrm>
            <a:off x="2627784" y="4437112"/>
            <a:ext cx="57606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reccia a destra 12"/>
          <p:cNvSpPr/>
          <p:nvPr/>
        </p:nvSpPr>
        <p:spPr>
          <a:xfrm>
            <a:off x="5580112" y="4437112"/>
            <a:ext cx="57606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08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A17FFB3C-42CA-47A6-8EB5-6732B172E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193374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Parliamo di unità di misura</a:t>
            </a:r>
            <a:endParaRPr lang="it-IT" b="1" dirty="0">
              <a:latin typeface="Arial" charset="0"/>
              <a:cs typeface="+mn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3A63540-2CAB-4B37-A905-22FC9121CAE4}"/>
              </a:ext>
            </a:extLst>
          </p:cNvPr>
          <p:cNvSpPr txBox="1">
            <a:spLocks/>
          </p:cNvSpPr>
          <p:nvPr/>
        </p:nvSpPr>
        <p:spPr bwMode="auto">
          <a:xfrm>
            <a:off x="7010400" y="18864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7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0" y="77108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Prima di addentrarci nell’Inventario base delle Emissioni è opportuno dire qualcosa sulle unità di misura che incontreremo.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0" y="3068960"/>
            <a:ext cx="68762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Il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</a:t>
            </a:r>
            <a:r>
              <a:rPr lang="it-IT" dirty="0"/>
              <a:t> che viene consumato nelle case si misura in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r>
              <a:rPr lang="it-IT" dirty="0"/>
              <a:t> o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it-IT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it-IT" dirty="0"/>
              <a:t> (metro cubo). Questa unità di misura esprime la quantità di gas contenuta in un metro cubo in particolari condizioni, ovvero a  15°C di temperatura e alla pressione atmosferica standard. Occorre ricordare che per calcolare le emissioni dobbiamo avere l’energia associata al consumo del gas e quindi occorre utilizzare il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potere calorifico del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 naturale </a:t>
            </a:r>
            <a:r>
              <a:rPr lang="it-IT" dirty="0"/>
              <a:t>che vale </a:t>
            </a:r>
            <a:r>
              <a:rPr lang="it-IT" dirty="0">
                <a:solidFill>
                  <a:sysClr val="windowText" lastClr="000000"/>
                </a:solidFill>
              </a:rPr>
              <a:t>9,80 kWh/m</a:t>
            </a:r>
            <a:r>
              <a:rPr lang="it-IT" baseline="30000" dirty="0">
                <a:solidFill>
                  <a:sysClr val="windowText" lastClr="000000"/>
                </a:solidFill>
              </a:rPr>
              <a:t>3</a:t>
            </a:r>
            <a:r>
              <a:rPr lang="it-IT" dirty="0">
                <a:solidFill>
                  <a:sysClr val="windowText" lastClr="000000"/>
                </a:solidFill>
              </a:rPr>
              <a:t>; quindi dobbiamo moltiplicare i m</a:t>
            </a:r>
            <a:r>
              <a:rPr lang="it-IT" baseline="30000" dirty="0">
                <a:solidFill>
                  <a:sysClr val="windowText" lastClr="000000"/>
                </a:solidFill>
              </a:rPr>
              <a:t>3</a:t>
            </a:r>
            <a:r>
              <a:rPr lang="it-IT" dirty="0">
                <a:solidFill>
                  <a:sysClr val="windowText" lastClr="000000"/>
                </a:solidFill>
              </a:rPr>
              <a:t> consumati per 9,80 al fine di ottenere i kWh associati al gas.</a:t>
            </a:r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0" y="1541691"/>
            <a:ext cx="6804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energia elettrica</a:t>
            </a:r>
            <a:r>
              <a:rPr lang="it-IT" dirty="0"/>
              <a:t> che viene consumata nelle nostre case si misura in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kWh</a:t>
            </a:r>
            <a:r>
              <a:rPr lang="it-IT" dirty="0"/>
              <a:t>. Il kWh indica che stiamo utilizzando una certa potenza elettrica per un certo tempo; ad esempio se accendiamo una lampadina da 100 W e la teniamo accesa un’ora consumiamo 100 Wh. Il kWh è un multiplo del Wh (k=1000).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284984"/>
            <a:ext cx="2052000" cy="151164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/>
          <a:srcRect l="12573" t="13334" r="13034" b="13964"/>
          <a:stretch/>
        </p:blipFill>
        <p:spPr>
          <a:xfrm>
            <a:off x="7010400" y="1792939"/>
            <a:ext cx="2052000" cy="1300563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D61E7477-2FBD-4EAC-8872-2E6894D35E69}"/>
              </a:ext>
            </a:extLst>
          </p:cNvPr>
          <p:cNvSpPr/>
          <p:nvPr/>
        </p:nvSpPr>
        <p:spPr>
          <a:xfrm>
            <a:off x="0" y="5733256"/>
            <a:ext cx="6804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fattori di emissione</a:t>
            </a:r>
            <a:r>
              <a:rPr lang="it-IT" dirty="0"/>
              <a:t> convertono l’energia misurata in MWh in tonnellate di CO2; quindi la loro unità di misura è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tCO2/MWh</a:t>
            </a:r>
            <a:r>
              <a:rPr lang="it-IT" dirty="0"/>
              <a:t>  ove </a:t>
            </a:r>
            <a:r>
              <a:rPr lang="it-IT" dirty="0" smtClean="0"/>
              <a:t> 1 </a:t>
            </a:r>
            <a:r>
              <a:rPr lang="it-IT" dirty="0"/>
              <a:t>MWh = 1000 kWh.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801" y="5554967"/>
            <a:ext cx="2052000" cy="125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9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9632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Consumi: edifici, attrezzature/impianti comunali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8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69269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Per determinare i consumi di energia elettrica e gas degli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edifici, attrezzature ed impianti comunali</a:t>
            </a:r>
            <a:r>
              <a:rPr lang="it-IT" dirty="0"/>
              <a:t> è necessario esaminare le bollette dell’energia elettrica e del gas per tutti questi edifici comunali al fine di calcolare i consumi annui e quindi le emissioni di gas serra nell’anno 2020. Nel seguito si illustrano le modalità di lettura delle bollette.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45371"/>
            <a:ext cx="9144000" cy="462398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14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59632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Il sistema elettrico nazionale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4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9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6" y="1321125"/>
            <a:ext cx="9108000" cy="4700163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0" y="69269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L’energia elettrica viene distribuita tramite un </a:t>
            </a:r>
            <a:r>
              <a:rPr lang="it-IT" b="1" dirty="0">
                <a:solidFill>
                  <a:srgbClr val="FF0000"/>
                </a:solidFill>
              </a:rPr>
              <a:t>sistema elettrico nazionale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dirty="0"/>
              <a:t>composto da: 1) Produzione 2) Trasmissione  3) Trasformazione  4) Distribuzione  5) Utilizzo e Vendita</a:t>
            </a:r>
          </a:p>
        </p:txBody>
      </p:sp>
      <p:sp>
        <p:nvSpPr>
          <p:cNvPr id="8" name="CasellaDiTesto 22"/>
          <p:cNvSpPr txBox="1">
            <a:spLocks noChangeArrowheads="1"/>
          </p:cNvSpPr>
          <p:nvPr/>
        </p:nvSpPr>
        <p:spPr bwMode="auto">
          <a:xfrm>
            <a:off x="1269707" y="5903893"/>
            <a:ext cx="20882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36000">
            <a:spAutoFit/>
          </a:bodyPr>
          <a:lstStyle/>
          <a:p>
            <a:pPr algn="just">
              <a:defRPr/>
            </a:pPr>
            <a:r>
              <a:rPr lang="it-IT" sz="1400" dirty="0">
                <a:latin typeface="Arial" charset="0"/>
                <a:cs typeface="Arial" charset="0"/>
              </a:rPr>
              <a:t>La Produzione è gestita in regime di libero mercato da </a:t>
            </a:r>
            <a:r>
              <a:rPr lang="it-IT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società di </a:t>
            </a:r>
            <a:r>
              <a:rPr lang="it-IT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produ</a:t>
            </a:r>
            <a:r>
              <a:rPr lang="it-IT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-zione (produttori)</a:t>
            </a:r>
            <a:r>
              <a:rPr lang="it-IT" sz="14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9" name="CasellaDiTesto 25"/>
          <p:cNvSpPr txBox="1">
            <a:spLocks noChangeArrowheads="1"/>
          </p:cNvSpPr>
          <p:nvPr/>
        </p:nvSpPr>
        <p:spPr bwMode="auto">
          <a:xfrm>
            <a:off x="899592" y="2348880"/>
            <a:ext cx="230415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sz="1400" dirty="0">
                <a:latin typeface="Arial" charset="0"/>
                <a:cs typeface="Arial" charset="0"/>
              </a:rPr>
              <a:t>La Trasmissione gestita in regime di monopolio nazionale da </a:t>
            </a:r>
            <a:r>
              <a:rPr lang="it-IT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TERNA SPA</a:t>
            </a:r>
            <a:r>
              <a:rPr lang="it-IT" sz="1400" dirty="0">
                <a:latin typeface="Arial" charset="0"/>
                <a:cs typeface="Arial" charset="0"/>
              </a:rPr>
              <a:t>; si occupa del trasporto dell’energia sui “grandi elettrodotti” </a:t>
            </a:r>
          </a:p>
        </p:txBody>
      </p:sp>
      <p:sp>
        <p:nvSpPr>
          <p:cNvPr id="10" name="CasellaDiTesto 26"/>
          <p:cNvSpPr txBox="1">
            <a:spLocks noChangeArrowheads="1"/>
          </p:cNvSpPr>
          <p:nvPr/>
        </p:nvSpPr>
        <p:spPr bwMode="auto">
          <a:xfrm>
            <a:off x="5796137" y="3573016"/>
            <a:ext cx="172819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sz="1400" dirty="0">
                <a:latin typeface="Arial" charset="0"/>
                <a:cs typeface="Arial" charset="0"/>
              </a:rPr>
              <a:t>La Distribuzione è gestita in regime di monopolio locale dalle </a:t>
            </a:r>
            <a:r>
              <a:rPr lang="it-IT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società di distribuzione (</a:t>
            </a:r>
            <a:r>
              <a:rPr lang="it-IT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dis-tributori</a:t>
            </a:r>
            <a:r>
              <a:rPr lang="it-IT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) </a:t>
            </a:r>
            <a:r>
              <a:rPr lang="it-IT" sz="1400" dirty="0">
                <a:latin typeface="Arial" charset="0"/>
                <a:cs typeface="Arial" charset="0"/>
              </a:rPr>
              <a:t>che sono proprietarie delle reti elettriche di media e bassa tensione; distribuis-cono l’energia ai clienti e la </a:t>
            </a:r>
            <a:r>
              <a:rPr lang="it-IT" sz="1400" dirty="0" err="1">
                <a:latin typeface="Arial" charset="0"/>
                <a:cs typeface="Arial" charset="0"/>
              </a:rPr>
              <a:t>misu-rano</a:t>
            </a:r>
            <a:r>
              <a:rPr lang="it-IT" sz="1400" dirty="0">
                <a:latin typeface="Arial" charset="0"/>
                <a:cs typeface="Arial" charset="0"/>
              </a:rPr>
              <a:t> (servizi di rete). </a:t>
            </a:r>
          </a:p>
        </p:txBody>
      </p:sp>
      <p:sp>
        <p:nvSpPr>
          <p:cNvPr id="12" name="CasellaDiTesto 27"/>
          <p:cNvSpPr txBox="1">
            <a:spLocks noChangeArrowheads="1"/>
          </p:cNvSpPr>
          <p:nvPr/>
        </p:nvSpPr>
        <p:spPr bwMode="auto">
          <a:xfrm>
            <a:off x="7596336" y="3284538"/>
            <a:ext cx="151116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just">
              <a:defRPr/>
            </a:pPr>
            <a:r>
              <a:rPr lang="it-IT" sz="1400" dirty="0">
                <a:latin typeface="Arial" charset="0"/>
                <a:cs typeface="Arial" charset="0"/>
              </a:rPr>
              <a:t>La Vendita è gestita in regime di libero mercato da </a:t>
            </a:r>
            <a:r>
              <a:rPr lang="it-IT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società di vendita (venditori)</a:t>
            </a:r>
            <a:r>
              <a:rPr lang="it-IT" sz="1400" dirty="0">
                <a:latin typeface="Arial" charset="0"/>
                <a:cs typeface="Arial" charset="0"/>
              </a:rPr>
              <a:t> che si occupano del rap-porto con il cliente finale acquistando energia dalle so-cietà di produzione e pagando la </a:t>
            </a:r>
            <a:r>
              <a:rPr lang="it-IT" sz="1400" dirty="0" err="1">
                <a:latin typeface="Arial" charset="0"/>
                <a:cs typeface="Arial" charset="0"/>
              </a:rPr>
              <a:t>tras</a:t>
            </a:r>
            <a:r>
              <a:rPr lang="it-IT" sz="1400" dirty="0">
                <a:latin typeface="Arial" charset="0"/>
                <a:cs typeface="Arial" charset="0"/>
              </a:rPr>
              <a:t>-missione e la </a:t>
            </a:r>
            <a:r>
              <a:rPr lang="it-IT" sz="1400" dirty="0" err="1">
                <a:latin typeface="Arial" charset="0"/>
                <a:cs typeface="Arial" charset="0"/>
              </a:rPr>
              <a:t>dis-tribuzione</a:t>
            </a:r>
            <a:r>
              <a:rPr lang="it-IT" sz="1400" dirty="0">
                <a:latin typeface="Arial" charset="0"/>
                <a:cs typeface="Arial" charset="0"/>
              </a:rPr>
              <a:t> della energia elettrica. </a:t>
            </a:r>
          </a:p>
        </p:txBody>
      </p:sp>
    </p:spTree>
    <p:extLst>
      <p:ext uri="{BB962C8B-B14F-4D97-AF65-F5344CB8AC3E}">
        <p14:creationId xmlns:p14="http://schemas.microsoft.com/office/powerpoint/2010/main" val="415984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27584" y="88250"/>
            <a:ext cx="3204000" cy="3749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La bolletta elettrica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20688"/>
            <a:ext cx="421196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La lettura della bolletta dell’energia elettrica rimanere 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un'operazione </a:t>
            </a:r>
            <a:r>
              <a:rPr lang="it-IT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piut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-tosto complessa</a:t>
            </a:r>
            <a:r>
              <a:rPr lang="it-IT" dirty="0"/>
              <a:t>.  Ogni bolletta della energia elettrica è  da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 pagine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dirty="0"/>
              <a:t>e la prima contiene queste sezioni: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Dati del fornitore di energia e del tipo di mercato (libero o a maggior tutela);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Tipo di fornitura: energia elettrica o gas;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Dati di fornitura comprendenti l’indirizzo a cui si fornisce l’energia, tipo di contratto e cliente, tipo di pagamento, data di attivazione ed altri dati elettrici;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Indirizzo di fatturazione del cliente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Codice Cliente;</a:t>
            </a:r>
          </a:p>
          <a:p>
            <a:pPr marL="355600" indent="-355600" algn="just">
              <a:buAutoNum type="arabicParenR"/>
            </a:pP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Codice POD</a:t>
            </a:r>
            <a:r>
              <a:rPr lang="it-IT" sz="1600" dirty="0">
                <a:solidFill>
                  <a:srgbClr val="FF0000"/>
                </a:solidFill>
              </a:rPr>
              <a:t> </a:t>
            </a:r>
            <a:r>
              <a:rPr lang="it-IT" sz="1600" dirty="0"/>
              <a:t>(Point Of Delivery);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Codice fiscale del cliente</a:t>
            </a:r>
          </a:p>
          <a:p>
            <a:pPr marL="355600" indent="-355600" algn="just">
              <a:buAutoNum type="arabicParenR"/>
            </a:pP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Periodo di fatturazione:</a:t>
            </a:r>
            <a:r>
              <a:rPr lang="it-IT" sz="1600" dirty="0">
                <a:solidFill>
                  <a:srgbClr val="FF0000"/>
                </a:solidFill>
              </a:rPr>
              <a:t> </a:t>
            </a:r>
            <a:r>
              <a:rPr lang="it-IT" sz="1600" dirty="0"/>
              <a:t>intervallo di tempo a cui fa riferimento la bolletta;</a:t>
            </a:r>
          </a:p>
          <a:p>
            <a:pPr marL="355600" indent="-355600" algn="just">
              <a:buAutoNum type="arabicParenR"/>
            </a:pP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Totale da pagare</a:t>
            </a:r>
            <a:r>
              <a:rPr lang="it-IT" sz="1600" dirty="0"/>
              <a:t>: importo dovuto per il consumo nel periodo indicato;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Pagamenti ed indirizzi per assistenza;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Dettaglio degli importi fatturati in termini di spesa per energia e per gli altri oneri;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Dettaglio fiscale ovvero imposte ed IVA.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t="2760"/>
          <a:stretch/>
        </p:blipFill>
        <p:spPr>
          <a:xfrm>
            <a:off x="4247456" y="44624"/>
            <a:ext cx="4896000" cy="67307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50236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8359"/>
            <a:ext cx="4896000" cy="39246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27584" y="88250"/>
            <a:ext cx="3204000" cy="3749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La bolletta elettrica</a:t>
            </a:r>
            <a:endParaRPr lang="it-IT" b="1" dirty="0">
              <a:latin typeface="Arial" charset="0"/>
              <a:cs typeface="+mn-c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663208"/>
            <a:ext cx="421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it-IT" dirty="0"/>
              <a:t>La seconda pagina contiene queste sezioni:</a:t>
            </a:r>
          </a:p>
          <a:p>
            <a:pPr marL="342900" indent="-342900" algn="just">
              <a:buFont typeface="+mj-lt"/>
              <a:buAutoNum type="arabicParenR" startAt="13"/>
            </a:pPr>
            <a:r>
              <a:rPr lang="it-IT" sz="1600" dirty="0"/>
              <a:t>Dettaglio dei consumi fatturati: sono riportati i consumi da inizio fornitura ed il </a:t>
            </a: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consumo fatturato in kWh</a:t>
            </a:r>
            <a:r>
              <a:rPr lang="it-IT" sz="1600" dirty="0"/>
              <a:t>;</a:t>
            </a:r>
          </a:p>
          <a:p>
            <a:pPr marL="342900" indent="-342900" algn="just">
              <a:buFont typeface="+mj-lt"/>
              <a:buAutoNum type="arabicParenR" startAt="13"/>
            </a:pPr>
            <a:r>
              <a:rPr lang="it-IT" sz="1600" dirty="0"/>
              <a:t>Dettaglio delle letture nelle tre fasce orarie </a:t>
            </a:r>
            <a:r>
              <a:rPr lang="it-IT" sz="1600" dirty="0" smtClean="0"/>
              <a:t>F1, </a:t>
            </a:r>
            <a:r>
              <a:rPr lang="it-IT" sz="1600" dirty="0"/>
              <a:t>F2 e F3;</a:t>
            </a:r>
          </a:p>
          <a:p>
            <a:pPr marL="342900" indent="-342900" algn="just">
              <a:buFont typeface="+mj-lt"/>
              <a:buAutoNum type="arabicParenR" startAt="13"/>
            </a:pPr>
            <a:r>
              <a:rPr lang="it-IT" sz="1600" dirty="0"/>
              <a:t>QR code per pagare la bolletta tramite app;</a:t>
            </a:r>
          </a:p>
          <a:p>
            <a:pPr marL="342900" indent="-342900" algn="just">
              <a:buFont typeface="+mj-lt"/>
              <a:buAutoNum type="arabicParenR" startAt="13"/>
            </a:pPr>
            <a:r>
              <a:rPr lang="it-IT" sz="1600" dirty="0"/>
              <a:t>Riepilogo del contratto ed informazioni utili al cliente.</a:t>
            </a:r>
          </a:p>
        </p:txBody>
      </p:sp>
      <p:sp>
        <p:nvSpPr>
          <p:cNvPr id="6" name="Rettangolo 5"/>
          <p:cNvSpPr/>
          <p:nvPr/>
        </p:nvSpPr>
        <p:spPr>
          <a:xfrm>
            <a:off x="4211961" y="3933056"/>
            <a:ext cx="4896000" cy="26776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400" dirty="0"/>
              <a:t>L’energia elettrica ha un prezzo diverso a seconda del momento in cui la si utilizza ovvero della fascia oraria che può essere: </a:t>
            </a:r>
          </a:p>
          <a:p>
            <a:pPr algn="just"/>
            <a:r>
              <a:rPr lang="it-IT" sz="1400" b="1" dirty="0">
                <a:solidFill>
                  <a:srgbClr val="C00000"/>
                </a:solidFill>
              </a:rPr>
              <a:t>F1</a:t>
            </a:r>
            <a:r>
              <a:rPr lang="it-IT" sz="1400" dirty="0"/>
              <a:t>: dal lunedì al venerdì: dalle ore 8.00 alle ore 19.00, escluse le festività nazionali;</a:t>
            </a:r>
          </a:p>
          <a:p>
            <a:pPr algn="just"/>
            <a:r>
              <a:rPr lang="it-IT" sz="1400" b="1" dirty="0">
                <a:solidFill>
                  <a:srgbClr val="C00000"/>
                </a:solidFill>
              </a:rPr>
              <a:t>F2</a:t>
            </a:r>
            <a:r>
              <a:rPr lang="it-IT" sz="1400" dirty="0"/>
              <a:t>: dal lunedì al venerdì: dalle ore 7.00 alle ore 8.00 e dalle ore 19.00 alle ore 23.00, escluse le festività nazionali. Il sabato: dalle ore 7.00 alle ore 23.00, escluse le festività nazionali;</a:t>
            </a:r>
          </a:p>
          <a:p>
            <a:pPr algn="just"/>
            <a:r>
              <a:rPr lang="it-IT" sz="1400" b="1" dirty="0">
                <a:solidFill>
                  <a:srgbClr val="C00000"/>
                </a:solidFill>
              </a:rPr>
              <a:t>F3</a:t>
            </a:r>
            <a:r>
              <a:rPr lang="it-IT" sz="1400" dirty="0"/>
              <a:t>: dal lunedì al sabato: dalle ore 00.00 alle ore 7.00 e dalle ore 23.00 dalle ore 24.00. La domenica e festivi: tutte le ore della giornata.</a:t>
            </a:r>
          </a:p>
        </p:txBody>
      </p:sp>
      <p:sp>
        <p:nvSpPr>
          <p:cNvPr id="7" name="Rettangolo 6"/>
          <p:cNvSpPr/>
          <p:nvPr/>
        </p:nvSpPr>
        <p:spPr>
          <a:xfrm>
            <a:off x="-40" y="3591014"/>
            <a:ext cx="4212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it-IT" dirty="0"/>
              <a:t>I dati che interessano per l’aggiornamento dell’Inventario Base delle emissioni sono quelli segnati in rosso ovvero: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periodo di fatturazione;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POD;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totale fattura in €;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consumo fatturato in kWh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.</a:t>
            </a:r>
          </a:p>
          <a:p>
            <a:pPr algn="just"/>
            <a:endParaRPr lang="it-IT" dirty="0"/>
          </a:p>
          <a:p>
            <a:pPr algn="just"/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702311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9632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Bolletta elettrica: riepilogo per ogni edificio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12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76470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0000"/>
                </a:solidFill>
                <a:latin typeface="system-ui"/>
              </a:rPr>
              <a:t>Ai fini dell’aggiornamento dell’Inventario base delle emissioni, per ogni edificio comunale occorre predisporre un modulo come sotto indicato e riportare i dati ricavati dalle bollette relative all’anno 2020.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988701"/>
              </p:ext>
            </p:extLst>
          </p:nvPr>
        </p:nvGraphicFramePr>
        <p:xfrm>
          <a:off x="0" y="2179672"/>
          <a:ext cx="9144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952">
                  <a:extLst>
                    <a:ext uri="{9D8B030D-6E8A-4147-A177-3AD203B41FA5}">
                      <a16:colId xmlns:a16="http://schemas.microsoft.com/office/drawing/2014/main" val="380602354"/>
                    </a:ext>
                  </a:extLst>
                </a:gridCol>
                <a:gridCol w="2267712">
                  <a:extLst>
                    <a:ext uri="{9D8B030D-6E8A-4147-A177-3AD203B41FA5}">
                      <a16:colId xmlns:a16="http://schemas.microsoft.com/office/drawing/2014/main" val="132496951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1435350828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51677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  Anno: 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Edificio: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97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Periodo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POD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Totale fattura [€]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Consumo totale [kWh]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4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DIC-GEN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ITXXXXXXXXXXXXXX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61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FEB-MAR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APR-MAG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99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GIU-LUG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30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AGO-SET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2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OTT-NOV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02585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TOTALI: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425176"/>
                  </a:ext>
                </a:extLst>
              </a:tr>
            </a:tbl>
          </a:graphicData>
        </a:graphic>
      </p:graphicFrame>
      <p:sp>
        <p:nvSpPr>
          <p:cNvPr id="7" name="Rettangolo 6"/>
          <p:cNvSpPr/>
          <p:nvPr/>
        </p:nvSpPr>
        <p:spPr>
          <a:xfrm>
            <a:off x="0" y="56612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0000"/>
                </a:solidFill>
                <a:latin typeface="system-ui"/>
              </a:rPr>
              <a:t>I totali della colonna 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Totali fattura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 in € e della colonna 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Consumo totale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 in kWh devono essere riportati nel file </a:t>
            </a:r>
            <a:r>
              <a:rPr lang="it-IT" dirty="0" err="1">
                <a:solidFill>
                  <a:srgbClr val="000000"/>
                </a:solidFill>
                <a:latin typeface="system-ui"/>
              </a:rPr>
              <a:t>excel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 dell’Inventario Base delle Emissioni per l’edificio comunale considerato.</a:t>
            </a:r>
          </a:p>
        </p:txBody>
      </p:sp>
    </p:spTree>
    <p:extLst>
      <p:ext uri="{BB962C8B-B14F-4D97-AF65-F5344CB8AC3E}">
        <p14:creationId xmlns:p14="http://schemas.microsoft.com/office/powerpoint/2010/main" val="783552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9632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La rete gas nazionale</a:t>
            </a: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13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1473221"/>
            <a:ext cx="9078443" cy="5268147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0" y="589986"/>
            <a:ext cx="91139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Il gas naturale viene distribuita tramite una </a:t>
            </a:r>
            <a:r>
              <a:rPr lang="it-IT" b="1" dirty="0">
                <a:solidFill>
                  <a:srgbClr val="C00000"/>
                </a:solidFill>
              </a:rPr>
              <a:t>rete gas nazionale </a:t>
            </a:r>
            <a:r>
              <a:rPr lang="it-IT" dirty="0"/>
              <a:t>composto da: </a:t>
            </a:r>
          </a:p>
          <a:p>
            <a:pPr algn="just"/>
            <a:r>
              <a:rPr lang="it-IT" dirty="0"/>
              <a:t>1) Produzione 2) Rete trasporto nazionale  3) Impianti di consegna e misura  4) Utilizzo e Vendita.</a:t>
            </a:r>
          </a:p>
        </p:txBody>
      </p:sp>
    </p:spTree>
    <p:extLst>
      <p:ext uri="{BB962C8B-B14F-4D97-AF65-F5344CB8AC3E}">
        <p14:creationId xmlns:p14="http://schemas.microsoft.com/office/powerpoint/2010/main" val="3065453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94198"/>
            <a:ext cx="3024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La bolletta del gas</a:t>
            </a: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14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t="1778" b="5894"/>
          <a:stretch/>
        </p:blipFill>
        <p:spPr>
          <a:xfrm>
            <a:off x="4211960" y="276648"/>
            <a:ext cx="4896000" cy="63927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ttangolo 6"/>
          <p:cNvSpPr/>
          <p:nvPr/>
        </p:nvSpPr>
        <p:spPr>
          <a:xfrm>
            <a:off x="0" y="620688"/>
            <a:ext cx="4139316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La lettura della bolletta del gas rimanere 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un'operazione piuttosto complessa</a:t>
            </a:r>
            <a:r>
              <a:rPr lang="it-IT" dirty="0"/>
              <a:t>.  Ogni bolletta del gas è composta da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 pagine </a:t>
            </a:r>
            <a:r>
              <a:rPr lang="it-IT" dirty="0"/>
              <a:t>e la prima contiene queste sezioni: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Dati del fornitore di energia e del tipo di mercato (libero o a maggior tutela);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Tipo di fornitura: energia elettrica o gas;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Dati di fornitura comprendenti l’indirizzo a cui si fornisce il gas, tipo di contratto e cliente, matricola contatore, tipo di pagamento, ed altri dati tecnici del gas;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Indirizzo di fatturazione del cliente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Codice Cliente;</a:t>
            </a:r>
          </a:p>
          <a:p>
            <a:pPr marL="355600" indent="-355600" algn="just">
              <a:buAutoNum type="arabicParenR"/>
            </a:pP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Codice PDR</a:t>
            </a:r>
            <a:r>
              <a:rPr lang="it-IT" sz="1600" dirty="0">
                <a:solidFill>
                  <a:srgbClr val="FF0000"/>
                </a:solidFill>
              </a:rPr>
              <a:t> </a:t>
            </a:r>
            <a:r>
              <a:rPr lang="it-IT" sz="1600" dirty="0"/>
              <a:t>(Punto Di Riconsegna);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Codice fiscale del cliente</a:t>
            </a:r>
          </a:p>
          <a:p>
            <a:pPr marL="355600" indent="-355600" algn="just">
              <a:buAutoNum type="arabicParenR"/>
            </a:pP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Periodo di fatturazione:</a:t>
            </a:r>
            <a:r>
              <a:rPr lang="it-IT" sz="1600" dirty="0">
                <a:solidFill>
                  <a:srgbClr val="FF0000"/>
                </a:solidFill>
              </a:rPr>
              <a:t> </a:t>
            </a:r>
            <a:r>
              <a:rPr lang="it-IT" sz="1600" dirty="0"/>
              <a:t>intervallo di tempo a cui fa riferimento la bolletta;</a:t>
            </a:r>
          </a:p>
          <a:p>
            <a:pPr marL="355600" indent="-355600" algn="just">
              <a:buAutoNum type="arabicParenR"/>
            </a:pP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Totale da pagare</a:t>
            </a:r>
            <a:r>
              <a:rPr lang="it-IT" sz="1600" dirty="0"/>
              <a:t>: importo dovuto per il consumo nel periodo indicato;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Pagamenti ed indirizzi per assistenza;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Dettaglio degli importi fatturati in termini di spesa per energia e per gli altri oneri;</a:t>
            </a:r>
          </a:p>
          <a:p>
            <a:pPr marL="355600" indent="-355600" algn="just">
              <a:buAutoNum type="arabicParenR"/>
            </a:pPr>
            <a:r>
              <a:rPr lang="it-IT" sz="1600" dirty="0"/>
              <a:t>Dettaglio fiscale ovvero imposte ed IVA.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196259" y="86213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888687" y="62068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196259" y="122811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633374" y="1292439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155914" y="263288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139316" y="286944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139316" y="30965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92080" y="309650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732240" y="280088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8298320" y="243155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167580" y="3834170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120276" y="488243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2891263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1758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15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90" r="2727"/>
          <a:stretch/>
        </p:blipFill>
        <p:spPr>
          <a:xfrm>
            <a:off x="4139952" y="111759"/>
            <a:ext cx="4896000" cy="28933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576" y="94198"/>
            <a:ext cx="3024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La bolletta del gas</a:t>
            </a:r>
          </a:p>
        </p:txBody>
      </p:sp>
      <p:sp>
        <p:nvSpPr>
          <p:cNvPr id="8" name="Rettangolo 7"/>
          <p:cNvSpPr/>
          <p:nvPr/>
        </p:nvSpPr>
        <p:spPr>
          <a:xfrm>
            <a:off x="-9962" y="613106"/>
            <a:ext cx="404186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La seconda pagina contiene queste sezioni:</a:t>
            </a:r>
          </a:p>
          <a:p>
            <a:pPr marL="342900" indent="-342900" algn="just">
              <a:buFont typeface="+mj-lt"/>
              <a:buAutoNum type="arabicParenR" startAt="13"/>
            </a:pPr>
            <a:r>
              <a:rPr lang="it-IT" sz="1600" dirty="0"/>
              <a:t>Dettaglio dei consumi fatturati: sono riportati il consumo rilevato in m</a:t>
            </a:r>
            <a:r>
              <a:rPr lang="it-IT" sz="1600" baseline="30000" dirty="0"/>
              <a:t>3</a:t>
            </a:r>
            <a:r>
              <a:rPr lang="it-IT" sz="1600" dirty="0"/>
              <a:t>, </a:t>
            </a: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consumo fatturato in m</a:t>
            </a:r>
            <a:r>
              <a:rPr lang="it-IT" sz="16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600" dirty="0"/>
              <a:t>e i consumi residui in m</a:t>
            </a:r>
            <a:r>
              <a:rPr lang="it-IT" sz="1600" baseline="30000" dirty="0"/>
              <a:t>3</a:t>
            </a:r>
            <a:r>
              <a:rPr lang="it-IT" sz="1600" dirty="0"/>
              <a:t> ovvero gli arrotondamenti per conversione di unità di misura.</a:t>
            </a:r>
          </a:p>
          <a:p>
            <a:pPr marL="342900" indent="-342900" algn="just">
              <a:buFont typeface="+mj-lt"/>
              <a:buAutoNum type="arabicParenR" startAt="13"/>
            </a:pPr>
            <a:r>
              <a:rPr lang="it-IT" sz="1600" dirty="0"/>
              <a:t>Dettaglio delle letture e tipologia delle letture.</a:t>
            </a:r>
          </a:p>
        </p:txBody>
      </p:sp>
      <p:sp>
        <p:nvSpPr>
          <p:cNvPr id="9" name="Rettangolo 8"/>
          <p:cNvSpPr/>
          <p:nvPr/>
        </p:nvSpPr>
        <p:spPr>
          <a:xfrm>
            <a:off x="0" y="3453232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 dati che interessano per l’aggiornamento dell’Inventario Base delle Emissioni sono quelli segnati in rosso ovvero: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periodo di fatturazione;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PDR;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totale fattura in €;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consumo fatturato in m</a:t>
            </a:r>
            <a:r>
              <a:rPr lang="it-IT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3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Occorre ricordare che il consumo fatturato in m</a:t>
            </a:r>
            <a:r>
              <a:rPr lang="it-IT" baseline="30000" dirty="0"/>
              <a:t>3</a:t>
            </a:r>
            <a:r>
              <a:rPr lang="it-IT" dirty="0"/>
              <a:t> va poi trasformato in energia moltiplicandolo per il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potere calorifico del gas naturale </a:t>
            </a:r>
            <a:r>
              <a:rPr lang="it-IT" dirty="0"/>
              <a:t>che vale 9,80 kWh/m</a:t>
            </a:r>
            <a:r>
              <a:rPr lang="it-IT" baseline="30000" dirty="0"/>
              <a:t>3</a:t>
            </a:r>
            <a:r>
              <a:rPr lang="it-IT" dirty="0"/>
              <a:t>.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652120" y="116345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148064" y="198884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</a:t>
            </a:r>
          </a:p>
        </p:txBody>
      </p:sp>
    </p:spTree>
    <p:extLst>
      <p:ext uri="{BB962C8B-B14F-4D97-AF65-F5344CB8AC3E}">
        <p14:creationId xmlns:p14="http://schemas.microsoft.com/office/powerpoint/2010/main" val="2513119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9632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Bolletta del gas: riepilogo per ogni edificio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16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397679"/>
              </p:ext>
            </p:extLst>
          </p:nvPr>
        </p:nvGraphicFramePr>
        <p:xfrm>
          <a:off x="35496" y="1891640"/>
          <a:ext cx="9001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380602354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3249695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1435350828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51677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Anno: 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 Edificio: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97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Periodo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PDR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Totale fattura [€]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Consumo totale [m</a:t>
                      </a:r>
                      <a:r>
                        <a:rPr lang="it-IT" b="1" baseline="3000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4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DIC-GEN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XXXXXXXXXXXXXXXX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61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FEB-MAR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APR-MAG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99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GIU-LUG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30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AGO-SET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2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ysClr val="windowText" lastClr="000000"/>
                          </a:solidFill>
                        </a:rPr>
                        <a:t>OTT-NOV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02585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it-IT" b="1" dirty="0">
                          <a:solidFill>
                            <a:sysClr val="windowText" lastClr="000000"/>
                          </a:solidFill>
                        </a:rPr>
                        <a:t>TOTALI: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425176"/>
                  </a:ext>
                </a:extLst>
              </a:tr>
            </a:tbl>
          </a:graphicData>
        </a:graphic>
      </p:graphicFrame>
      <p:sp>
        <p:nvSpPr>
          <p:cNvPr id="7" name="Rettangolo 6"/>
          <p:cNvSpPr/>
          <p:nvPr/>
        </p:nvSpPr>
        <p:spPr>
          <a:xfrm>
            <a:off x="0" y="5662989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0000"/>
                </a:solidFill>
                <a:latin typeface="system-ui"/>
              </a:rPr>
              <a:t>I totali della colonna 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Totali fattura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 in € e della colonna 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Consumo totale</a:t>
            </a:r>
            <a:r>
              <a:rPr lang="it-IT" dirty="0">
                <a:solidFill>
                  <a:srgbClr val="000000"/>
                </a:solidFill>
              </a:rPr>
              <a:t>"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 in m</a:t>
            </a:r>
            <a:r>
              <a:rPr lang="it-IT" baseline="30000" dirty="0">
                <a:solidFill>
                  <a:srgbClr val="000000"/>
                </a:solidFill>
                <a:latin typeface="system-ui"/>
              </a:rPr>
              <a:t>3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 devono essere riportati nel file </a:t>
            </a:r>
            <a:r>
              <a:rPr lang="it-IT" dirty="0" err="1">
                <a:solidFill>
                  <a:srgbClr val="000000"/>
                </a:solidFill>
                <a:latin typeface="system-ui"/>
              </a:rPr>
              <a:t>excel</a:t>
            </a:r>
            <a:r>
              <a:rPr lang="it-IT" dirty="0">
                <a:solidFill>
                  <a:srgbClr val="000000"/>
                </a:solidFill>
                <a:latin typeface="system-ui"/>
              </a:rPr>
              <a:t> dell’Inventario Base delle Emissioni per l’edificio comunale considerato.</a:t>
            </a:r>
          </a:p>
        </p:txBody>
      </p:sp>
      <p:sp>
        <p:nvSpPr>
          <p:cNvPr id="8" name="Rettangolo 7"/>
          <p:cNvSpPr/>
          <p:nvPr/>
        </p:nvSpPr>
        <p:spPr>
          <a:xfrm>
            <a:off x="0" y="76470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0000"/>
                </a:solidFill>
                <a:latin typeface="system-ui"/>
              </a:rPr>
              <a:t>Ai fini dell’aggiornamento dell’Inventario Base delle Emissioni, per ogni edificio comunale occorre predisporre un modulo come sotto indicato e riportare i dati ricavati dalle bollette relative all’anno 2020.</a:t>
            </a:r>
          </a:p>
        </p:txBody>
      </p:sp>
    </p:spTree>
    <p:extLst>
      <p:ext uri="{BB962C8B-B14F-4D97-AF65-F5344CB8AC3E}">
        <p14:creationId xmlns:p14="http://schemas.microsoft.com/office/powerpoint/2010/main" val="3166351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Consumi: illuminazione pubblica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692696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Per l’illuminazione pubblica a Luino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occorre chiedere </a:t>
            </a:r>
            <a:r>
              <a:rPr lang="it-IT" dirty="0"/>
              <a:t>al Comune i consumi per l’anno 2020. L’impianto è stato ammodernato nel 2018 (anno di riferimento per i dati riportati) ed è gestito in </a:t>
            </a:r>
            <a:r>
              <a:rPr lang="it-IT" dirty="0" err="1"/>
              <a:t>project</a:t>
            </a:r>
            <a:r>
              <a:rPr lang="it-IT" dirty="0"/>
              <a:t> </a:t>
            </a:r>
            <a:r>
              <a:rPr lang="it-IT" dirty="0" err="1"/>
              <a:t>financing</a:t>
            </a:r>
            <a:r>
              <a:rPr lang="it-IT" dirty="0"/>
              <a:t>.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  <p:sp>
        <p:nvSpPr>
          <p:cNvPr id="6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17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" y="2435225"/>
            <a:ext cx="8978900" cy="198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19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Consumi: gas naturale per edifici pubblici e commercio/industria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73857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 consumi di gas naturale nel Comune di Luino per gli edifici residenziali e per il settore commerciale/industriale sono stati chiesti all’inizio del 2021 alla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società distributrice ITALGAS</a:t>
            </a:r>
            <a:r>
              <a:rPr lang="it-IT" dirty="0"/>
              <a:t> che ha fornito i valori in m</a:t>
            </a:r>
            <a:r>
              <a:rPr lang="it-IT" baseline="30000" dirty="0"/>
              <a:t>3</a:t>
            </a:r>
            <a:r>
              <a:rPr lang="it-IT" dirty="0"/>
              <a:t>.  </a:t>
            </a:r>
          </a:p>
          <a:p>
            <a:pPr algn="just"/>
            <a:r>
              <a:rPr lang="it-IT" dirty="0"/>
              <a:t>Partendo dai consumi di gas in m</a:t>
            </a:r>
            <a:r>
              <a:rPr lang="it-IT" baseline="30000" dirty="0"/>
              <a:t>3</a:t>
            </a:r>
            <a:r>
              <a:rPr lang="it-IT" dirty="0"/>
              <a:t>, tramite il potere calorifico inferiore pari a 35,3 MJ/m</a:t>
            </a:r>
            <a:r>
              <a:rPr lang="it-IT" baseline="30000" dirty="0"/>
              <a:t>3</a:t>
            </a:r>
            <a:r>
              <a:rPr lang="it-IT" dirty="0"/>
              <a:t> ed il fattore di conversione 1J = 1/3600 Wh si sono ricavati i consumi finali di energia in MWh per gli anni 2018, 2019 e 2020. 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  <p:sp>
        <p:nvSpPr>
          <p:cNvPr id="7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18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56" y="2794245"/>
            <a:ext cx="8964488" cy="1354835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422011"/>
            <a:ext cx="9180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Questi dati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sono già aggiornati al 2020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e quindi non necessitano di modifiche.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09141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Consumi: energia elettrica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5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19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0" y="69269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 consumi di energia elettrica nel Comune di Luino sono stati chiesti alla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società distributrice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e-distribuzione</a:t>
            </a:r>
            <a:r>
              <a:rPr lang="it-IT" dirty="0"/>
              <a:t> che ha fornito i dati del 2014, 2015 e 2016.</a:t>
            </a:r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258912"/>
              </p:ext>
            </p:extLst>
          </p:nvPr>
        </p:nvGraphicFramePr>
        <p:xfrm>
          <a:off x="129127" y="1450072"/>
          <a:ext cx="8763353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2754">
                  <a:extLst>
                    <a:ext uri="{9D8B030D-6E8A-4147-A177-3AD203B41FA5}">
                      <a16:colId xmlns:a16="http://schemas.microsoft.com/office/drawing/2014/main" val="72996007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30790493"/>
                    </a:ext>
                  </a:extLst>
                </a:gridCol>
                <a:gridCol w="1872207">
                  <a:extLst>
                    <a:ext uri="{9D8B030D-6E8A-4147-A177-3AD203B41FA5}">
                      <a16:colId xmlns:a16="http://schemas.microsoft.com/office/drawing/2014/main" val="275896923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843017710"/>
                    </a:ext>
                  </a:extLst>
                </a:gridCol>
              </a:tblGrid>
              <a:tr h="232792">
                <a:tc gridSpan="4"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Consumi di energia elettrica nel Comune</a:t>
                      </a:r>
                      <a:r>
                        <a:rPr lang="it-IT" sz="1400" baseline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Luino in kWh</a:t>
                      </a:r>
                      <a:endParaRPr lang="it-IT" sz="14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26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700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Edifici, attrezzature/impianti comunali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tabLst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1.167.269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1.197.040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1.208.408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377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Edifici, attrezzature/impianti</a:t>
                      </a:r>
                      <a:r>
                        <a:rPr lang="it-IT" sz="1400" baseline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terziari</a:t>
                      </a:r>
                      <a:endParaRPr lang="it-IT" sz="14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14.490.474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18.386.339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18.274.942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391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Edifici residenziali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14.667.104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16.253.531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16.137.212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784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Illuminazione pubblica comunale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1.236.914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1.297.638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1.322.541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940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Agricoltura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138.559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235.040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751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Industrie (non ETS)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9.080.728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3.221.110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3.212.717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75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40.642.489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40.494.217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40.390.860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815242"/>
                  </a:ext>
                </a:extLst>
              </a:tr>
            </a:tbl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317007EC-084F-4CF2-9F8D-606B1F6F4102}"/>
              </a:ext>
            </a:extLst>
          </p:cNvPr>
          <p:cNvSpPr/>
          <p:nvPr/>
        </p:nvSpPr>
        <p:spPr>
          <a:xfrm>
            <a:off x="0" y="465313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E’ necessario far richiedere</a:t>
            </a: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/>
              <a:t>da un funzionario del Comune i dati dei consumi di energia elettrica per il triennio 2018,2019 e 2020 ed aggiorna il file </a:t>
            </a:r>
            <a:r>
              <a:rPr lang="it-IT" dirty="0" err="1"/>
              <a:t>excel</a:t>
            </a:r>
            <a:r>
              <a:rPr lang="it-IT" dirty="0"/>
              <a:t> relativo ai consumi elettrici del Comune di Luino.</a:t>
            </a:r>
          </a:p>
          <a:p>
            <a:pPr algn="just"/>
            <a:r>
              <a:rPr lang="it-IT" dirty="0"/>
              <a:t>Per avere i dati sui consumi elettrici del Comune occorre scaricare dal seguente sito </a:t>
            </a:r>
          </a:p>
          <a:p>
            <a:pPr algn="just"/>
            <a:r>
              <a:rPr lang="it-IT" dirty="0">
                <a:hlinkClick r:id="rId3"/>
              </a:rPr>
              <a:t>https://www.e-distribuzione.it/progetti-e-innovazioni/paes.html</a:t>
            </a:r>
            <a:r>
              <a:rPr lang="it-IT" dirty="0"/>
              <a:t> l’apposito modulo di richiesta ed inviarlo tramite </a:t>
            </a:r>
            <a:r>
              <a:rPr lang="it-IT" dirty="0" err="1"/>
              <a:t>pec</a:t>
            </a:r>
            <a:r>
              <a:rPr lang="it-IT" dirty="0"/>
              <a:t> a: </a:t>
            </a:r>
            <a:r>
              <a:rPr lang="it-IT" dirty="0">
                <a:hlinkClick r:id="rId4"/>
              </a:rPr>
              <a:t>e-distribuzione@pec.e-distribuzione.it</a:t>
            </a:r>
            <a:r>
              <a:rPr lang="it-IT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56033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Produzione di energia elettrica da fonte rinnovabile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714" y="620688"/>
            <a:ext cx="9133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Gli impianti di produzione di energia elettrica da fonte rinnovabile possono essere ricavati dal sito: </a:t>
            </a:r>
            <a:r>
              <a:rPr lang="it-IT" dirty="0">
                <a:hlinkClick r:id="rId2"/>
              </a:rPr>
              <a:t>https://atla.gse.it/atlaimpianti/project/Atlaimpianti_Internet.html</a:t>
            </a:r>
            <a:r>
              <a:rPr lang="it-IT" dirty="0"/>
              <a:t> </a:t>
            </a:r>
          </a:p>
          <a:p>
            <a:pPr algn="just"/>
            <a:r>
              <a:rPr lang="it-IT" dirty="0"/>
              <a:t>Le seguenti tabelle riportano gli impianti fotovoltaici ed idroelettrici presenti nel Comune di Luino al 2020;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quindi non è necessario un aggiornamento.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844824"/>
            <a:ext cx="8352000" cy="236191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293096"/>
            <a:ext cx="8352000" cy="1320155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5674022"/>
            <a:ext cx="9133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L’energia annua prodotta da un impianto fotovoltaico viene stimata utilizzando una produzione media annua pari a 1300 kWh/kW picco. Per l’impianto idroelettrico si considera una produzione costante per tutte le ore del giorno e dell’anno.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10" name="Segnaposto numero diapositiva 3">
            <a:extLst>
              <a:ext uri="{FF2B5EF4-FFF2-40B4-BE49-F238E27FC236}">
                <a16:creationId xmlns:a16="http://schemas.microsoft.com/office/drawing/2014/main" id="{AD50CE59-A356-4112-A3BC-5838EF813650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20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607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Produzione di energia elettrica da fonte rinnovabile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4" y="620688"/>
            <a:ext cx="913328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La quantità di energia elettrica prodotta da fonti rinnovabili consente di ridurre il fattore di emissione dell’energia elettrica calcolando così un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fattore di emissione "locale".</a:t>
            </a:r>
          </a:p>
          <a:p>
            <a:pPr algn="just"/>
            <a:r>
              <a:rPr lang="it-IT" dirty="0"/>
              <a:t>Questo fattore di emissione locale si ricava dal fattore di emissione nazionale  (0,286 tonnellate di CO</a:t>
            </a:r>
            <a:r>
              <a:rPr lang="it-IT" baseline="-25000" dirty="0"/>
              <a:t>2</a:t>
            </a:r>
            <a:r>
              <a:rPr lang="it-IT" dirty="0"/>
              <a:t>/MWh) moltiplicato per il rapporto (inferiore a 1) tra i consumi elettrici comunali al netto dell’energia elettrica prodotta da fonti rinnovabili/energia verde acquistata ed i consumi elettrici comunali.</a:t>
            </a:r>
          </a:p>
          <a:p>
            <a:pPr algn="just"/>
            <a:r>
              <a:rPr lang="it-IT" dirty="0"/>
              <a:t>Il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fattore di emissione locale </a:t>
            </a:r>
            <a:r>
              <a:rPr lang="it-IT" dirty="0"/>
              <a:t>dell’energia elettrica è quello da utilizzare nel calcolo delle emissioni.  Il calcolo viene fatto con la seguente formula: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r>
              <a:rPr lang="it-IT" dirty="0"/>
              <a:t>ove:</a:t>
            </a:r>
          </a:p>
          <a:p>
            <a:pPr algn="just">
              <a:tabLst>
                <a:tab pos="1250950" algn="l"/>
              </a:tabLst>
            </a:pPr>
            <a:r>
              <a:rPr lang="it-IT" dirty="0"/>
              <a:t>FEE: 	fattore di emissione locale per l’energia elettrica [t/MWh]</a:t>
            </a:r>
          </a:p>
          <a:p>
            <a:pPr algn="just">
              <a:tabLst>
                <a:tab pos="1250950" algn="l"/>
              </a:tabLst>
            </a:pPr>
            <a:r>
              <a:rPr lang="it-IT" dirty="0"/>
              <a:t>CTE: 	consumo totale di energia elettrica nel Comune [MWh]</a:t>
            </a:r>
          </a:p>
          <a:p>
            <a:pPr algn="just">
              <a:tabLst>
                <a:tab pos="1250950" algn="l"/>
              </a:tabLst>
            </a:pPr>
            <a:r>
              <a:rPr lang="it-IT" dirty="0"/>
              <a:t>PLE: 	produzione locale di energia elettrica da fonte rinnovabile [MWh]</a:t>
            </a:r>
          </a:p>
          <a:p>
            <a:pPr algn="just">
              <a:tabLst>
                <a:tab pos="1250950" algn="l"/>
              </a:tabLst>
            </a:pPr>
            <a:r>
              <a:rPr lang="it-IT" dirty="0"/>
              <a:t>AEV:	acquisti di energia verde da parte dell’autorità locale [MWh]</a:t>
            </a:r>
          </a:p>
          <a:p>
            <a:pPr algn="just">
              <a:tabLst>
                <a:tab pos="1250950" algn="l"/>
              </a:tabLst>
            </a:pPr>
            <a:r>
              <a:rPr lang="it-IT" dirty="0"/>
              <a:t>FENEE: 	fattore di emissione nazionale o regionale [t/MWh]</a:t>
            </a:r>
          </a:p>
          <a:p>
            <a:pPr algn="just">
              <a:tabLst>
                <a:tab pos="1250950" algn="l"/>
              </a:tabLst>
            </a:pPr>
            <a:r>
              <a:rPr lang="it-IT" dirty="0"/>
              <a:t>CO2PLE: 	emissioni di CO2 dovuta alla produzione locale di energia elettrica da fonti 	rinnovabili [t];</a:t>
            </a:r>
          </a:p>
          <a:p>
            <a:pPr algn="just">
              <a:tabLst>
                <a:tab pos="1250950" algn="l"/>
              </a:tabLst>
            </a:pPr>
            <a:r>
              <a:rPr lang="it-IT" dirty="0"/>
              <a:t>CO2AEV: 	emissioni di CO2 dovute alla produzione di energia verde certificata 	acquistata dal Comune [t]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/>
              <p:cNvSpPr txBox="1"/>
              <p:nvPr/>
            </p:nvSpPr>
            <p:spPr>
              <a:xfrm>
                <a:off x="0" y="3140968"/>
                <a:ext cx="9143999" cy="459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𝐹𝐸𝐸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𝐶𝑇𝐸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𝑃𝐿𝐸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𝐴𝐸𝑉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)∗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𝐹𝐸𝑁𝐸𝐸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𝐶𝑂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𝑃𝐿𝐸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𝐶𝑂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𝐴𝐸𝑉</m:t>
                        </m:r>
                      </m:num>
                      <m:den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𝐶𝑇𝐸</m:t>
                        </m:r>
                      </m:den>
                    </m:f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40.39</m:t>
                            </m:r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it-I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−8.480−0</m:t>
                            </m:r>
                          </m:e>
                        </m:d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∗0,286+0+0</m:t>
                        </m:r>
                      </m:num>
                      <m:den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40.39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it-IT" sz="2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it-I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0,226</a:t>
                </a:r>
              </a:p>
            </p:txBody>
          </p:sp>
        </mc:Choice>
        <mc:Fallback xmlns="">
          <p:sp>
            <p:nvSpPr>
              <p:cNvPr id="8" name="CasellaDiTes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140968"/>
                <a:ext cx="9143999" cy="459100"/>
              </a:xfrm>
              <a:prstGeom prst="rect">
                <a:avLst/>
              </a:prstGeom>
              <a:blipFill>
                <a:blip r:embed="rId2"/>
                <a:stretch>
                  <a:fillRect t="-7895" b="-1973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D4BD39A2-57A5-4920-8830-108A98ECFD49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21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82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Aggiornamento delle emissioni di CO</a:t>
            </a:r>
            <a:r>
              <a:rPr lang="it-IT" b="1" i="1" baseline="-25000" dirty="0">
                <a:latin typeface="Arial" charset="0"/>
                <a:cs typeface="+mn-cs"/>
              </a:rPr>
              <a:t>2</a:t>
            </a:r>
            <a:endParaRPr lang="it-IT" b="1" baseline="-25000" dirty="0">
              <a:latin typeface="Arial" charset="0"/>
              <a:cs typeface="+mn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4BD39A2-57A5-4920-8830-108A98ECFD49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22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8D77252-8FE1-40DD-BA97-0BAFEE46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7" y="677448"/>
            <a:ext cx="9090517" cy="560371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/>
            <a:r>
              <a:rPr lang="it-IT" dirty="0"/>
              <a:t>Abbiamo fino ad ora calcolato 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consumi finali per l’anno 2020 </a:t>
            </a:r>
            <a:r>
              <a:rPr lang="it-IT" dirty="0"/>
              <a:t>di vari vettori energetici come il gas e l’energia elettrica e per vari settori come:</a:t>
            </a:r>
          </a:p>
          <a:p>
            <a:pPr algn="just"/>
            <a:endParaRPr lang="it-IT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dirty="0"/>
              <a:t>gli edifici, attrezzature/impianti comunali;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dirty="0"/>
              <a:t>l’illuminazione pubblica;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dirty="0"/>
              <a:t>gli edifici residenziali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dirty="0"/>
              <a:t>il settore dell’industria e del commercio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Dai valori dei consumi finali espressi in termini di MWh/anno si calcolano le emissioni di CO</a:t>
            </a:r>
            <a:r>
              <a:rPr lang="it-IT" baseline="-25000" dirty="0"/>
              <a:t>2</a:t>
            </a:r>
            <a:r>
              <a:rPr lang="it-IT" dirty="0"/>
              <a:t> tramite opportuni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fattori di emissione </a:t>
            </a:r>
            <a:r>
              <a:rPr lang="it-IT" dirty="0"/>
              <a:t>che sono stati calcolati dall’IPCC (</a:t>
            </a:r>
            <a:r>
              <a:rPr lang="en-US" dirty="0"/>
              <a:t>Intergovernmental Panel on Climate Change</a:t>
            </a:r>
            <a:r>
              <a:rPr lang="it-IT" dirty="0"/>
              <a:t>).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Nel seguito si riporta una tabella completa dei fattori di emissione.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Un settore che non è stato ancora considerato nell’Inventario Base delle Emissioni sono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trasporti e la mobilità </a:t>
            </a:r>
            <a:r>
              <a:rPr lang="it-IT" dirty="0"/>
              <a:t>a causa delle oggettive difficoltà a valutare il traffico sulle strade del Comune di Luino. Nel seguito faremo un calcolo approssimativo delle emissioni anche per questo settore.   </a:t>
            </a:r>
          </a:p>
          <a:p>
            <a:pPr algn="just"/>
            <a:endParaRPr lang="it-IT" sz="1700" dirty="0"/>
          </a:p>
          <a:p>
            <a:pPr algn="just"/>
            <a:endParaRPr lang="it-IT" sz="1700" dirty="0"/>
          </a:p>
        </p:txBody>
      </p:sp>
    </p:spTree>
    <p:extLst>
      <p:ext uri="{BB962C8B-B14F-4D97-AF65-F5344CB8AC3E}">
        <p14:creationId xmlns:p14="http://schemas.microsoft.com/office/powerpoint/2010/main" val="568182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Fattori di emissione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6" name="Segnaposto numero diapositiva 3"/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23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A8D77252-8FE1-40DD-BA97-0BAFEE46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7" y="677448"/>
            <a:ext cx="9090517" cy="8793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/>
            <a:r>
              <a:rPr lang="it-IT" sz="1700" dirty="0"/>
              <a:t>Il passaggio dai consumi energetici finali (espressi in MWh/anno) alle emissioni di CO</a:t>
            </a:r>
            <a:r>
              <a:rPr lang="it-IT" sz="1700" baseline="-25000" dirty="0"/>
              <a:t>2</a:t>
            </a:r>
            <a:r>
              <a:rPr lang="it-IT" sz="1700" dirty="0"/>
              <a:t> si ottiene moltiplicando i consumi per </a:t>
            </a:r>
            <a:r>
              <a:rPr lang="it-IT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fattori di emissione IPCC </a:t>
            </a:r>
            <a:r>
              <a:rPr lang="it-IT" sz="1700" dirty="0"/>
              <a:t>(</a:t>
            </a:r>
            <a:r>
              <a:rPr lang="en-US" sz="1700" dirty="0"/>
              <a:t>Intergovernmental Panel on Climate Change</a:t>
            </a:r>
            <a:r>
              <a:rPr lang="it-IT" sz="1700" dirty="0"/>
              <a:t>) </a:t>
            </a:r>
            <a:r>
              <a:rPr lang="it-IT" sz="1700" kern="50" dirty="0">
                <a:ea typeface="SimSun" panose="02010600030101010101" pitchFamily="2" charset="-122"/>
              </a:rPr>
              <a:t>ottenendo un valore </a:t>
            </a:r>
            <a:r>
              <a:rPr lang="it-IT" sz="1700" dirty="0"/>
              <a:t>espresso in tonnellate di CO</a:t>
            </a:r>
            <a:r>
              <a:rPr lang="it-IT" sz="1700" baseline="-25000" dirty="0"/>
              <a:t>2</a:t>
            </a:r>
            <a:r>
              <a:rPr lang="it-IT" sz="1700" dirty="0"/>
              <a:t>. </a:t>
            </a:r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26631"/>
              </p:ext>
            </p:extLst>
          </p:nvPr>
        </p:nvGraphicFramePr>
        <p:xfrm>
          <a:off x="251521" y="1628800"/>
          <a:ext cx="8640959" cy="4662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3250">
                  <a:extLst>
                    <a:ext uri="{9D8B030D-6E8A-4147-A177-3AD203B41FA5}">
                      <a16:colId xmlns:a16="http://schemas.microsoft.com/office/drawing/2014/main" val="174572052"/>
                    </a:ext>
                  </a:extLst>
                </a:gridCol>
                <a:gridCol w="3927709">
                  <a:extLst>
                    <a:ext uri="{9D8B030D-6E8A-4147-A177-3AD203B41FA5}">
                      <a16:colId xmlns:a16="http://schemas.microsoft.com/office/drawing/2014/main" val="239260489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Combustibili/Energie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Fattori di emissione IPCC</a:t>
                      </a:r>
                    </a:p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[tCO2/MWh]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318539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 naturale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404198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174948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Gasolio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728445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Benzina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445254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000291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r>
                        <a:rPr lang="it-IT" sz="1700" baseline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elettrica (valore locale)</a:t>
                      </a:r>
                      <a:endParaRPr lang="it-IT" sz="17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0,286 (0,226)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213200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</a:t>
                      </a:r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-carburanti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501739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Olio</a:t>
                      </a:r>
                      <a:r>
                        <a:rPr lang="it-IT" sz="1700" baseline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combustibile</a:t>
                      </a:r>
                      <a:endParaRPr lang="it-IT" sz="17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912909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Biomassa solida </a:t>
                      </a:r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it-IT" sz="140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pellet</a:t>
                      </a:r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10% umidità)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328840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Biomassa solida </a:t>
                      </a:r>
                      <a:r>
                        <a:rPr lang="it-IT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(legna, 20% umidità)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831774"/>
                  </a:ext>
                </a:extLst>
              </a:tr>
              <a:tr h="364966">
                <a:tc>
                  <a:txBody>
                    <a:bodyPr/>
                    <a:lstStyle/>
                    <a:p>
                      <a:pPr algn="l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Geotermico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532050"/>
                  </a:ext>
                </a:extLst>
              </a:tr>
            </a:tbl>
          </a:graphicData>
        </a:graphic>
      </p:graphicFrame>
      <p:sp>
        <p:nvSpPr>
          <p:cNvPr id="11" name="Rettangolo 9">
            <a:extLst>
              <a:ext uri="{FF2B5EF4-FFF2-40B4-BE49-F238E27FC236}">
                <a16:creationId xmlns:a16="http://schemas.microsoft.com/office/drawing/2014/main" id="{EF679193-8ADD-4A60-AA7D-460A1CC681A8}"/>
              </a:ext>
            </a:extLst>
          </p:cNvPr>
          <p:cNvSpPr/>
          <p:nvPr/>
        </p:nvSpPr>
        <p:spPr>
          <a:xfrm>
            <a:off x="251521" y="6309320"/>
            <a:ext cx="88744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200" kern="50" dirty="0">
                <a:ea typeface="SimSun" panose="02010600030101010101" pitchFamily="2" charset="-122"/>
              </a:rPr>
              <a:t>Fonte: Ministero Transizione Ecologica 2020</a:t>
            </a:r>
          </a:p>
          <a:p>
            <a:pPr>
              <a:defRPr/>
            </a:pPr>
            <a:r>
              <a:rPr lang="it-IT" sz="1200" kern="50" dirty="0">
                <a:ea typeface="SimSun" panose="02010600030101010101" pitchFamily="2" charset="-122"/>
              </a:rPr>
              <a:t>           ISPRA 2020 </a:t>
            </a:r>
            <a:endParaRPr lang="it-IT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3223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692696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Per il calcolo delle emissioni di CO</a:t>
            </a:r>
            <a:r>
              <a:rPr lang="it-IT" baseline="-25000" dirty="0"/>
              <a:t>2</a:t>
            </a:r>
            <a:r>
              <a:rPr lang="it-IT" dirty="0"/>
              <a:t> del settore mobilità, che rappresenta un problema per mancanza di dati reali,  si adotta il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modello di traffico lineare </a:t>
            </a:r>
            <a:r>
              <a:rPr lang="it-IT" dirty="0"/>
              <a:t>e si calcola con la seguente formula:</a:t>
            </a:r>
          </a:p>
          <a:p>
            <a:r>
              <a:rPr lang="it-IT" dirty="0"/>
              <a:t>                                           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 = N x L x FE</a:t>
            </a:r>
          </a:p>
          <a:p>
            <a:r>
              <a:rPr lang="it-IT" dirty="0"/>
              <a:t>ove:</a:t>
            </a:r>
          </a:p>
          <a:p>
            <a:pPr>
              <a:tabLst>
                <a:tab pos="539750" algn="l"/>
              </a:tabLst>
            </a:pPr>
            <a:r>
              <a:rPr lang="it-IT" dirty="0"/>
              <a:t>E: 	emissioni annue di CO</a:t>
            </a:r>
            <a:r>
              <a:rPr lang="it-IT" baseline="-25000" dirty="0"/>
              <a:t>2</a:t>
            </a:r>
            <a:r>
              <a:rPr lang="it-IT" dirty="0"/>
              <a:t> [tonnellate];</a:t>
            </a:r>
          </a:p>
          <a:p>
            <a:pPr>
              <a:tabLst>
                <a:tab pos="539750" algn="l"/>
              </a:tabLst>
            </a:pPr>
            <a:r>
              <a:rPr lang="it-IT" dirty="0"/>
              <a:t>N: 	numero di veicoli; si parte dal flusso orario giornaliero e lo si moltiplica per le </a:t>
            </a:r>
            <a:r>
              <a:rPr lang="it-IT" dirty="0" smtClean="0"/>
              <a:t>ore </a:t>
            </a:r>
            <a:r>
              <a:rPr lang="it-IT" dirty="0"/>
              <a:t>	di traffico e per 365 giorni all’anno;</a:t>
            </a:r>
          </a:p>
          <a:p>
            <a:pPr>
              <a:tabLst>
                <a:tab pos="539750" algn="l"/>
              </a:tabLst>
            </a:pPr>
            <a:r>
              <a:rPr lang="it-IT" dirty="0"/>
              <a:t>L: 	lunghezza del tratto stradale [km];</a:t>
            </a:r>
          </a:p>
          <a:p>
            <a:pPr>
              <a:tabLst>
                <a:tab pos="539750" algn="l"/>
              </a:tabLst>
            </a:pPr>
            <a:r>
              <a:rPr lang="it-IT" dirty="0"/>
              <a:t>FE: 	fattore di emissione [g/km]; si adotta un fattore medio per EURO4 pari a 170 g/km.</a:t>
            </a:r>
          </a:p>
          <a:p>
            <a:pPr algn="just">
              <a:tabLst>
                <a:tab pos="722313" algn="l"/>
              </a:tabLst>
            </a:pPr>
            <a:r>
              <a:rPr lang="it-IT" dirty="0"/>
              <a:t>Si analizzano le principali vie di comunicazione che portano a Luino; analizzando i dati di traffico forniti dalla Provincia nel 2017 ed adottando un fattore di emissione medio pari a 170 g/km si ottengono i seguenti risultati. 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Calcolo delle emissioni: la mobilità</a:t>
            </a:r>
            <a:endParaRPr lang="it-IT" b="1" dirty="0">
              <a:latin typeface="Arial" charset="0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id="{5B80451F-08FE-4755-AD01-73681C1CBD28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24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77" y="4457250"/>
            <a:ext cx="8141228" cy="206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29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Calcolo delle emissioni: la mobilità</a:t>
            </a:r>
            <a:endParaRPr lang="it-IT" b="1" dirty="0">
              <a:latin typeface="Arial" charset="0"/>
              <a:cs typeface="+mn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0" y="836712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Per il calcolo delle emissioni di CO</a:t>
            </a:r>
            <a:r>
              <a:rPr lang="it-IT" baseline="-25000" dirty="0"/>
              <a:t>2</a:t>
            </a:r>
            <a:r>
              <a:rPr lang="it-IT" dirty="0"/>
              <a:t> si può adottare anche il calcolo del consumo medio di combustibile, sapendo dalle analisi sul contesto territoriale che il 70% delle auto è alimentata a benzina ed il 30% è alimentata a gasolio. Si parte dal dato dei km totali percorsi sulle strade del Comune di Luino e si calcolano i consumi di benzina e gasolio. Tramite gli opportuni fattori si calcolano le emissioni.</a:t>
            </a:r>
          </a:p>
          <a:p>
            <a:pPr algn="just"/>
            <a:endParaRPr lang="it-IT" dirty="0"/>
          </a:p>
          <a:p>
            <a:r>
              <a:rPr lang="it-IT" dirty="0"/>
              <a:t>La seguente tabella illustra il calcolo.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4582869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Come si nota il risultato del totale delle emissioni è molto simile al calcolo con il modello di traffico lineare. Si adotta pertanto questo ultimo valore.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id="{6766D1E2-3BB7-4A92-AB48-212414114435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25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4" y="2868033"/>
            <a:ext cx="9072000" cy="131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62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Calcolo delle emissioni: edifici, attrezzature/impianti comunali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8D77252-8FE1-40DD-BA97-0BAFEE46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0688"/>
            <a:ext cx="9144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/>
            <a:r>
              <a:rPr lang="it-IT" dirty="0"/>
              <a:t>Tramite i fattori di emissione per l’elettricità e gas naturale si ottengono le emissioni di CO</a:t>
            </a:r>
            <a:r>
              <a:rPr lang="it-IT" baseline="-25000" dirty="0"/>
              <a:t>2</a:t>
            </a:r>
            <a:r>
              <a:rPr lang="it-IT" dirty="0"/>
              <a:t> per gli edifici comunali espresse in tonnellate (tCO2).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0092677F-3705-4756-B40C-2FBFF66CBBE5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26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2776"/>
            <a:ext cx="9144000" cy="462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56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Calcolo delle emissioni: illuminazione pubblica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D77252-8FE1-40DD-BA97-0BAFEE46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0688"/>
            <a:ext cx="9144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/>
            <a:r>
              <a:rPr lang="it-IT" dirty="0"/>
              <a:t>Tramite i fattori di emissione per l’elettricità si ottengono le emissioni di CO</a:t>
            </a:r>
            <a:r>
              <a:rPr lang="it-IT" baseline="-25000" dirty="0"/>
              <a:t>2</a:t>
            </a:r>
            <a:r>
              <a:rPr lang="it-IT" dirty="0"/>
              <a:t> per l’illuminazione pubblica in tonnellate (tCO2).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814BCDA3-FE44-46FB-A4AA-F8D9ED9B9BAF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27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0" y="1700808"/>
            <a:ext cx="8826500" cy="198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55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Emissioni: edifici residenziali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8D77252-8FE1-40DD-BA97-0BAFEE46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0688"/>
            <a:ext cx="9144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/>
            <a:r>
              <a:rPr lang="it-IT" dirty="0"/>
              <a:t>Tramite i fattori di emissione per l’elettricità e gas naturale si ottengono le emissioni di CO</a:t>
            </a:r>
            <a:r>
              <a:rPr lang="it-IT" baseline="-25000" dirty="0"/>
              <a:t>2</a:t>
            </a:r>
            <a:r>
              <a:rPr lang="it-IT" dirty="0"/>
              <a:t> per gli edifici residenziali in tonnellate (tCO2).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9" name="Segnaposto numero diapositiva 3">
            <a:extLst>
              <a:ext uri="{FF2B5EF4-FFF2-40B4-BE49-F238E27FC236}">
                <a16:creationId xmlns:a16="http://schemas.microsoft.com/office/drawing/2014/main" id="{E670B8CB-A866-400C-A922-F6556B7AA71B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28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2" y="1700808"/>
            <a:ext cx="8896443" cy="285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59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Emissioni: industrie (non ETS) e commercio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8D77252-8FE1-40DD-BA97-0BAFEE465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0688"/>
            <a:ext cx="9144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/>
            <a:r>
              <a:rPr lang="it-IT" dirty="0"/>
              <a:t>Tramite i fattori di emissione per l’elettricità e gas naturale si ottengono le emissioni di CO</a:t>
            </a:r>
            <a:r>
              <a:rPr lang="it-IT" baseline="-25000" dirty="0"/>
              <a:t>2</a:t>
            </a:r>
            <a:r>
              <a:rPr lang="it-IT" dirty="0"/>
              <a:t> per il settore commercio/industria.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14863954-5F30-4C64-A18F-25C4021D2F4E}"/>
              </a:ext>
            </a:extLst>
          </p:cNvPr>
          <p:cNvSpPr txBox="1">
            <a:spLocks/>
          </p:cNvSpPr>
          <p:nvPr/>
        </p:nvSpPr>
        <p:spPr bwMode="auto">
          <a:xfrm>
            <a:off x="7010400" y="11663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29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2" y="1700808"/>
            <a:ext cx="8896443" cy="285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95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67586"/>
          <a:stretch/>
        </p:blipFill>
        <p:spPr>
          <a:xfrm>
            <a:off x="179512" y="4293096"/>
            <a:ext cx="2952328" cy="2167511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8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Riepilogo finale dei consumi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4" name="Segnaposto numero diapositiva 3"/>
          <p:cNvSpPr txBox="1">
            <a:spLocks/>
          </p:cNvSpPr>
          <p:nvPr/>
        </p:nvSpPr>
        <p:spPr bwMode="auto">
          <a:xfrm>
            <a:off x="7010400" y="111547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30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203D688-B4C4-48C0-938D-00E4CCBD74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14" y="63384"/>
            <a:ext cx="784570" cy="629312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3014" y="667954"/>
            <a:ext cx="9144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>
              <a:defRPr/>
            </a:pPr>
            <a:r>
              <a:rPr lang="it-IT" dirty="0"/>
              <a:t>Si prepara quindi una tabella con il riepilogo dei consumi finali di energia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l’anno 2020</a:t>
            </a:r>
            <a:r>
              <a:rPr lang="it-IT" dirty="0"/>
              <a:t>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6512" y="3573016"/>
            <a:ext cx="914400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>
              <a:defRPr/>
            </a:pPr>
            <a:r>
              <a:rPr lang="it-IT" dirty="0"/>
              <a:t>Si prepara anche una tabella con il riepilogo delle emissioni totali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l’anno 2020</a:t>
            </a:r>
            <a:r>
              <a:rPr lang="it-IT" dirty="0"/>
              <a:t>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90" y="1297266"/>
            <a:ext cx="8655082" cy="205972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40" y="4293119"/>
            <a:ext cx="5724000" cy="216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798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3014" y="667954"/>
            <a:ext cx="9144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>
              <a:defRPr/>
            </a:pPr>
            <a:r>
              <a:rPr lang="it-IT" dirty="0"/>
              <a:t>Il riepilogo dei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consumi finali di energia aggiornato al 2020 </a:t>
            </a:r>
            <a:r>
              <a:rPr lang="it-IT" dirty="0"/>
              <a:t>è illustrato dai seguenti due grafici: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8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Riepilogo finale dei consumi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1547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31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203D688-B4C4-48C0-938D-00E4CCBD74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14" y="63384"/>
            <a:ext cx="784570" cy="629312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3014" y="1196752"/>
            <a:ext cx="4456978" cy="9255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2900" indent="-342900">
              <a:buFont typeface="+mj-lt"/>
              <a:buAutoNum type="alphaLcParenR"/>
              <a:defRPr/>
            </a:pPr>
            <a:r>
              <a:rPr lang="it-IT" dirty="0"/>
              <a:t>distribuzione percentuale dei consumi finali di energia in MWh/anno per settore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651526" y="1196752"/>
            <a:ext cx="4456978" cy="9255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2900" indent="-342900">
              <a:buFont typeface="+mj-lt"/>
              <a:buAutoNum type="alphaLcParenR" startAt="2"/>
              <a:defRPr/>
            </a:pPr>
            <a:r>
              <a:rPr lang="it-IT" dirty="0"/>
              <a:t>distribuzione percentuale dei consumi finali di energia in MWh/anno per vettore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564" y="2118359"/>
            <a:ext cx="4694327" cy="397493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5625" y="2118359"/>
            <a:ext cx="4370871" cy="39688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8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Riepilogo finale delle emissioni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4" name="Segnaposto numero diapositiva 3"/>
          <p:cNvSpPr txBox="1">
            <a:spLocks/>
          </p:cNvSpPr>
          <p:nvPr/>
        </p:nvSpPr>
        <p:spPr bwMode="auto">
          <a:xfrm>
            <a:off x="7010400" y="111547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32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3014" y="667954"/>
            <a:ext cx="9144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>
              <a:defRPr/>
            </a:pPr>
            <a:r>
              <a:rPr lang="it-IT" dirty="0"/>
              <a:t>Il riepilogo delle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emissioni di CO</a:t>
            </a:r>
            <a:r>
              <a:rPr lang="it-IT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aggiornato al 2020 </a:t>
            </a:r>
            <a:r>
              <a:rPr lang="it-IT" dirty="0"/>
              <a:t>è illustrato dai seguenti due grafici: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3014" y="1196752"/>
            <a:ext cx="4456978" cy="9255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2900" indent="-342900">
              <a:buFont typeface="+mj-lt"/>
              <a:buAutoNum type="alphaLcParenR"/>
              <a:defRPr/>
            </a:pPr>
            <a:r>
              <a:rPr lang="it-IT" dirty="0"/>
              <a:t>distribuzione percentuale delle emissioni di CO2 in tCO2/anno per settore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651526" y="1196752"/>
            <a:ext cx="4456978" cy="9255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2900" indent="-342900">
              <a:buFont typeface="+mj-lt"/>
              <a:buAutoNum type="alphaLcParenR" startAt="2"/>
              <a:defRPr/>
            </a:pPr>
            <a:r>
              <a:rPr lang="it-IT" dirty="0"/>
              <a:t>distribuzione percentuale delle emissioni di CO2 in tCO2/anno per vettore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9" y="2196464"/>
            <a:ext cx="4694327" cy="396884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9673" y="2196464"/>
            <a:ext cx="4694327" cy="396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074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8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Osservatorio Dati Territoriali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1547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33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692696"/>
            <a:ext cx="9144000" cy="50804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/>
            <a:r>
              <a:rPr lang="it-IT" dirty="0"/>
              <a:t>Quando abbiamo iniziato questo percorso sul clima ci siamo accorti che mancava un luogo ove fossero raccolti, conservati e gestiti i dati relativi all’ambiente in cui viviamo. Da qui è nata l’idea dell’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Osservatorio Dati Territoriali </a:t>
            </a:r>
            <a:r>
              <a:rPr lang="it-IT" dirty="0"/>
              <a:t>che rappresenta quel processo conoscitivo fondamentale per coinvolgere la popolazione nella consapevolezza della qualità della vita nel nostro territorio. I dati sono il risultato di un processo di osservazione che deve interessare tutti poiché rappresentano e descrivono il contesto in cui viviamo; rappresentano l’anima collettiva della città.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Sarebbe molto bello se l’Osservatorio fosse </a:t>
            </a: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gestito dalle scuole secondarie di secondo grado</a:t>
            </a:r>
            <a:r>
              <a:rPr lang="it-IT" dirty="0"/>
              <a:t> e se ogni anno queste scuole si prendessero l’impegno di aggiornare i dati e di monitorare l’andamento delle emissione di CO2 da un anno all’altro per verificare se effettivamente si stanno riducendo secondo quanto previsto dalle istituzioni nazionali ed internazionali.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Nella speranza che questo succeda, andiamo </a:t>
            </a:r>
            <a:r>
              <a:rPr lang="it-IT" dirty="0" smtClean="0"/>
              <a:t>avanti </a:t>
            </a:r>
            <a:r>
              <a:rPr lang="it-IT" dirty="0"/>
              <a:t>con un esercizio.</a:t>
            </a:r>
          </a:p>
          <a:p>
            <a:pPr algn="just"/>
            <a:r>
              <a:rPr lang="it-IT" dirty="0"/>
              <a:t> </a:t>
            </a:r>
          </a:p>
          <a:p>
            <a:pPr algn="just"/>
            <a:r>
              <a:rPr lang="it-IT" dirty="0"/>
              <a:t> </a:t>
            </a:r>
          </a:p>
          <a:p>
            <a:pPr algn="just">
              <a:defRPr/>
            </a:pP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8888" y="106785"/>
            <a:ext cx="7345362" cy="3698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latin typeface="Arial" charset="0"/>
                <a:cs typeface="+mn-cs"/>
              </a:rPr>
              <a:t>Esercizio sulle bollette</a:t>
            </a:r>
            <a:endParaRPr lang="it-IT" b="1" dirty="0">
              <a:latin typeface="Arial" charset="0"/>
              <a:cs typeface="+mn-cs"/>
            </a:endParaRPr>
          </a:p>
        </p:txBody>
      </p:sp>
      <p:sp>
        <p:nvSpPr>
          <p:cNvPr id="3" name="Segnaposto numero diapositiva 3"/>
          <p:cNvSpPr txBox="1">
            <a:spLocks/>
          </p:cNvSpPr>
          <p:nvPr/>
        </p:nvSpPr>
        <p:spPr bwMode="auto">
          <a:xfrm>
            <a:off x="7010400" y="111547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BB73F92-B833-44D6-A6E4-1043483ED71A}" type="slidenum">
              <a:rPr lang="it-IT" altLang="it-CH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34</a:t>
            </a:fld>
            <a:endParaRPr lang="it-IT" altLang="it-CH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22632"/>
            <a:ext cx="600569" cy="598056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3014" y="667954"/>
            <a:ext cx="9144000" cy="20335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>
              <a:defRPr/>
            </a:pPr>
            <a:r>
              <a:rPr lang="it-IT" dirty="0"/>
              <a:t>Proviamo ora a mettere in pratica quanto abbiamo imparato nella lettura delle bollette.</a:t>
            </a:r>
          </a:p>
          <a:p>
            <a:pPr algn="just">
              <a:defRPr/>
            </a:pPr>
            <a:r>
              <a:rPr lang="it-IT" dirty="0"/>
              <a:t>Vi verranno date 6 bollette dell’energia elettrica e 6 bollette del gas relative ad un ipotetico edificio del Comune. Dividetevi in gruppi.</a:t>
            </a:r>
          </a:p>
          <a:p>
            <a:pPr algn="just">
              <a:defRPr/>
            </a:pPr>
            <a:r>
              <a:rPr lang="it-IT" dirty="0"/>
              <a:t>Sul foglio che vi consegneremo dovete riportare i consumi di gas e di energia elettrica e quindi calcolare le emissioni di CO2 dovute al gas ed all’energia elettrica.</a:t>
            </a:r>
          </a:p>
          <a:p>
            <a:pPr algn="just">
              <a:defRPr/>
            </a:pPr>
            <a:endParaRPr lang="it-IT" dirty="0"/>
          </a:p>
          <a:p>
            <a:pPr algn="just">
              <a:defRPr/>
            </a:pP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347749"/>
            <a:ext cx="3672000" cy="436110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488" y="2326455"/>
            <a:ext cx="3672000" cy="410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93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5941</TotalTime>
  <Words>3920</Words>
  <Application>Microsoft Office PowerPoint</Application>
  <PresentationFormat>Presentazione su schermo (4:3)</PresentationFormat>
  <Paragraphs>351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2" baseType="lpstr">
      <vt:lpstr>SimSun</vt:lpstr>
      <vt:lpstr>Arial</vt:lpstr>
      <vt:lpstr>Calibri</vt:lpstr>
      <vt:lpstr>Cambria Math</vt:lpstr>
      <vt:lpstr>system-ui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Gianfri</dc:creator>
  <cp:lastModifiedBy>Gianfranco Malagola</cp:lastModifiedBy>
  <cp:revision>1562</cp:revision>
  <cp:lastPrinted>2021-11-19T06:13:59Z</cp:lastPrinted>
  <dcterms:created xsi:type="dcterms:W3CDTF">2011-12-04T17:46:24Z</dcterms:created>
  <dcterms:modified xsi:type="dcterms:W3CDTF">2021-11-20T05:34:25Z</dcterms:modified>
</cp:coreProperties>
</file>